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Layouts/slideLayout4.xml" ContentType="application/vnd.openxmlformats-officedocument.presentationml.slideLayout+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viewProps.xml" ContentType="application/vnd.openxmlformats-officedocument.presentationml.viewProp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68" r:id="rId5"/>
    <p:sldId id="269" r:id="rId6"/>
    <p:sldId id="260" r:id="rId7"/>
    <p:sldId id="261" r:id="rId8"/>
    <p:sldId id="272" r:id="rId9"/>
    <p:sldId id="27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D8825-916C-745C-8A55-A68D6B40BD98}" v="528" dt="2026-04-06T03:18:16.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5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774CC-48B6-4AD7-AB61-18D3AF06A289}" type="datetimeFigureOut">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57B92-8FA1-4014-BC71-4D205725AF37}" type="slidenum">
              <a:t>‹#›</a:t>
            </a:fld>
            <a:endParaRPr lang="en-US"/>
          </a:p>
        </p:txBody>
      </p:sp>
    </p:spTree>
    <p:extLst>
      <p:ext uri="{BB962C8B-B14F-4D97-AF65-F5344CB8AC3E}">
        <p14:creationId xmlns:p14="http://schemas.microsoft.com/office/powerpoint/2010/main" val="154290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solidFill>
                  <a:schemeClr val="bg1"/>
                </a:solidFill>
              </a:rPr>
              <a:t>We are interested in an exoplanet K218b, it was theorized that a certain combination of species </a:t>
            </a:r>
            <a:r>
              <a:rPr lang="en-US" err="1">
                <a:solidFill>
                  <a:schemeClr val="bg1"/>
                </a:solidFill>
              </a:rPr>
              <a:t>ofmolecules</a:t>
            </a:r>
            <a:r>
              <a:rPr lang="en-US">
                <a:solidFill>
                  <a:schemeClr val="bg1"/>
                </a:solidFill>
              </a:rPr>
              <a:t> in the atmosphere could produce the conditions for a liquid water ocean and </a:t>
            </a:r>
            <a:r>
              <a:rPr lang="en-US" err="1">
                <a:solidFill>
                  <a:schemeClr val="bg1"/>
                </a:solidFill>
              </a:rPr>
              <a:t>potentiallylife</a:t>
            </a:r>
            <a:endParaRPr lang="en-US" err="1"/>
          </a:p>
          <a:p>
            <a:pPr marL="285750" indent="-285750">
              <a:lnSpc>
                <a:spcPct val="90000"/>
              </a:lnSpc>
              <a:spcBef>
                <a:spcPts val="1000"/>
              </a:spcBef>
              <a:buFont typeface="Arial"/>
              <a:buChar char="•"/>
            </a:pPr>
            <a:r>
              <a:rPr lang="en-US">
                <a:solidFill>
                  <a:schemeClr val="bg1"/>
                </a:solidFill>
              </a:rPr>
              <a:t>This planet is in the habitable zone of its star, essentially meaning that liquid water could </a:t>
            </a:r>
            <a:r>
              <a:rPr lang="en-US" err="1">
                <a:solidFill>
                  <a:schemeClr val="bg1"/>
                </a:solidFill>
              </a:rPr>
              <a:t>bepossible</a:t>
            </a:r>
            <a:endParaRPr lang="en-US" err="1"/>
          </a:p>
        </p:txBody>
      </p:sp>
      <p:sp>
        <p:nvSpPr>
          <p:cNvPr id="4" name="Slide Number Placeholder 3"/>
          <p:cNvSpPr>
            <a:spLocks noGrp="1"/>
          </p:cNvSpPr>
          <p:nvPr>
            <p:ph type="sldNum" sz="quarter" idx="5"/>
          </p:nvPr>
        </p:nvSpPr>
        <p:spPr/>
        <p:txBody>
          <a:bodyPr/>
          <a:lstStyle/>
          <a:p>
            <a:fld id="{18557B92-8FA1-4014-BC71-4D205725AF37}" type="slidenum">
              <a:t>3</a:t>
            </a:fld>
            <a:endParaRPr lang="en-US"/>
          </a:p>
        </p:txBody>
      </p:sp>
    </p:spTree>
    <p:extLst>
      <p:ext uri="{BB962C8B-B14F-4D97-AF65-F5344CB8AC3E}">
        <p14:creationId xmlns:p14="http://schemas.microsoft.com/office/powerpoint/2010/main" val="26954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Goal: determine what atmosphere reproduces the observed spectrum</a:t>
            </a:r>
          </a:p>
          <a:p>
            <a:pPr marL="285750" indent="-285750">
              <a:buFont typeface="Arial,Sans-Serif"/>
              <a:buChar char="•"/>
            </a:pPr>
            <a:r>
              <a:rPr lang="en-US"/>
              <a:t>Created models with different: </a:t>
            </a:r>
          </a:p>
          <a:p>
            <a:pPr marL="285750" indent="-285750">
              <a:buFont typeface="Arial,Sans-Serif"/>
              <a:buChar char="•"/>
            </a:pPr>
            <a:r>
              <a:rPr lang="en-US"/>
              <a:t>Molecular species</a:t>
            </a:r>
          </a:p>
          <a:p>
            <a:pPr marL="285750" indent="-285750">
              <a:buFont typeface="Arial,Sans-Serif"/>
              <a:buChar char="•"/>
            </a:pPr>
            <a:r>
              <a:rPr lang="en-US"/>
              <a:t>Temperature</a:t>
            </a:r>
          </a:p>
          <a:p>
            <a:pPr marL="285750" indent="-285750">
              <a:buFont typeface="Arial,Sans-Serif"/>
              <a:buChar char="•"/>
            </a:pPr>
            <a:r>
              <a:rPr lang="en-US"/>
              <a:t>Reference pressure</a:t>
            </a:r>
          </a:p>
          <a:p>
            <a:pPr marL="285750" indent="-285750">
              <a:buFont typeface="Arial,Sans-Serif"/>
              <a:buChar char="•"/>
            </a:pPr>
            <a:r>
              <a:rPr lang="en-US"/>
              <a:t>Adjusted parameters to find a best fit</a:t>
            </a:r>
          </a:p>
          <a:p>
            <a:r>
              <a:rPr lang="en-US"/>
              <a:t>Can a specific combination of species in the atmosphere create a unique model that matches the observed data? </a:t>
            </a:r>
          </a:p>
          <a:p>
            <a:pPr marL="285750" indent="-285750">
              <a:buFont typeface="Arial,Sans-Serif"/>
              <a:buChar char="•"/>
            </a:pPr>
            <a:r>
              <a:rPr lang="en-US"/>
              <a:t>To answer the question of what molecules make up the atmosphere of this sub-</a:t>
            </a:r>
            <a:r>
              <a:rPr lang="en-US" err="1"/>
              <a:t>neptune</a:t>
            </a:r>
            <a:r>
              <a:rPr lang="en-US"/>
              <a:t> exoplanet (why is it considered sub-</a:t>
            </a:r>
            <a:r>
              <a:rPr lang="en-US" err="1"/>
              <a:t>neptune</a:t>
            </a:r>
            <a:r>
              <a:rPr lang="en-US"/>
              <a:t>), </a:t>
            </a:r>
            <a:r>
              <a:rPr lang="en-US" err="1"/>
              <a:t>Iplotted</a:t>
            </a:r>
            <a:r>
              <a:rPr lang="en-US"/>
              <a:t> different combinations of species and adjusted parameters over the observed data to try to get a best fit that matches </a:t>
            </a:r>
            <a:r>
              <a:rPr lang="en-US" err="1"/>
              <a:t>theobserved</a:t>
            </a:r>
            <a:r>
              <a:rPr lang="en-US"/>
              <a:t> data</a:t>
            </a:r>
          </a:p>
          <a:p>
            <a:pPr marL="285750" indent="-285750">
              <a:buFont typeface="Arial,Sans-Serif"/>
              <a:buChar char="•"/>
            </a:pPr>
            <a:r>
              <a:rPr lang="en-US"/>
              <a:t>When manually changing certain parameters, H20, temperature, reference pressure, and other species, I was able to see how the </a:t>
            </a:r>
            <a:r>
              <a:rPr lang="en-US" err="1"/>
              <a:t>fitwould</a:t>
            </a:r>
            <a:r>
              <a:rPr lang="en-US"/>
              <a:t> change when too much of one species was added or not enough.</a:t>
            </a:r>
          </a:p>
          <a:p>
            <a:pPr marL="285750" indent="-285750">
              <a:buFont typeface="Arial,Sans-Serif"/>
              <a:buChar char="•"/>
            </a:pPr>
            <a:r>
              <a:rPr lang="en-US"/>
              <a:t>Using currently known values (I will cite which ones I used), I created a forward model with a generally decent fit. The next step is </a:t>
            </a:r>
            <a:r>
              <a:rPr lang="en-US" err="1"/>
              <a:t>tolook</a:t>
            </a:r>
            <a:r>
              <a:rPr lang="en-US"/>
              <a:t> at how the abundance of ammonia specifically affects the fit of the data</a:t>
            </a:r>
          </a:p>
          <a:p>
            <a:pPr marL="285750" indent="-285750">
              <a:buFont typeface="Arial,Sans-Serif"/>
              <a:buChar char="•"/>
            </a:pPr>
            <a:r>
              <a:rPr lang="en-US"/>
              <a:t>Abundances from: </a:t>
            </a:r>
            <a:r>
              <a:rPr lang="en-US" err="1"/>
              <a:t>Chachan</a:t>
            </a:r>
            <a:r>
              <a:rPr lang="en-US"/>
              <a:t> et al. 2021, </a:t>
            </a:r>
            <a:r>
              <a:rPr lang="en-US" err="1"/>
              <a:t>ApJL</a:t>
            </a:r>
            <a:r>
              <a:rPr lang="en-US"/>
              <a:t>, 917, L12</a:t>
            </a:r>
          </a:p>
          <a:p>
            <a:pPr marL="285750" indent="-285750">
              <a:buFont typeface="Arial,Sans-Serif"/>
              <a:buChar char="•"/>
            </a:pPr>
            <a:r>
              <a:rPr lang="en-US"/>
              <a:t>Changed H2O,CH4,CO2,CO,NH3 and left other species at the same </a:t>
            </a:r>
          </a:p>
        </p:txBody>
      </p:sp>
      <p:sp>
        <p:nvSpPr>
          <p:cNvPr id="4" name="Slide Number Placeholder 3"/>
          <p:cNvSpPr>
            <a:spLocks noGrp="1"/>
          </p:cNvSpPr>
          <p:nvPr>
            <p:ph type="sldNum" sz="quarter" idx="5"/>
          </p:nvPr>
        </p:nvSpPr>
        <p:spPr/>
        <p:txBody>
          <a:bodyPr/>
          <a:lstStyle/>
          <a:p>
            <a:fld id="{18557B92-8FA1-4014-BC71-4D205725AF37}" type="slidenum">
              <a:rPr lang="en-US"/>
              <a:t>6</a:t>
            </a:fld>
            <a:endParaRPr lang="en-US"/>
          </a:p>
        </p:txBody>
      </p:sp>
    </p:spTree>
    <p:extLst>
      <p:ext uri="{BB962C8B-B14F-4D97-AF65-F5344CB8AC3E}">
        <p14:creationId xmlns:p14="http://schemas.microsoft.com/office/powerpoint/2010/main" val="338211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We look at ammonia specifically because it can be used as an indicator of a liquid water ocean. </a:t>
            </a:r>
            <a:r>
              <a:rPr lang="en-US" err="1"/>
              <a:t>NH₃may</a:t>
            </a:r>
            <a:r>
              <a:rPr lang="en-US"/>
              <a:t> indicate a liquid water ocean: nitrogen dissolves in water, so low NH₃ favors an ocean, while </a:t>
            </a:r>
            <a:r>
              <a:rPr lang="en-US" err="1"/>
              <a:t>highNH</a:t>
            </a:r>
            <a:r>
              <a:rPr lang="en-US"/>
              <a:t>₃ favors a deep atmosphere with no ocean (Hu et al. 2025).</a:t>
            </a:r>
          </a:p>
          <a:p>
            <a:pPr marL="285750" indent="-285750">
              <a:buFont typeface="Arial,Sans-Serif"/>
              <a:buChar char="•"/>
            </a:pPr>
            <a:r>
              <a:rPr lang="en-US"/>
              <a:t>As seen from the forward model, at different abundance levels of ammonia, it can be seen that . Does </a:t>
            </a:r>
            <a:r>
              <a:rPr lang="en-US" err="1"/>
              <a:t>itcreate</a:t>
            </a:r>
            <a:r>
              <a:rPr lang="en-US"/>
              <a:t> a fit unique to the graph?  The data allow a wide range of NH₃ abundances, with no </a:t>
            </a:r>
            <a:r>
              <a:rPr lang="en-US" err="1"/>
              <a:t>singlepreferred</a:t>
            </a:r>
            <a:r>
              <a:rPr lang="en-US"/>
              <a:t> value; as a result, it looks like NH₃ is not well constrained and cannot be used to </a:t>
            </a:r>
            <a:r>
              <a:rPr lang="en-US" err="1"/>
              <a:t>determinewhether</a:t>
            </a:r>
            <a:r>
              <a:rPr lang="en-US"/>
              <a:t> the planet has an ocean.</a:t>
            </a:r>
          </a:p>
        </p:txBody>
      </p:sp>
      <p:sp>
        <p:nvSpPr>
          <p:cNvPr id="4" name="Slide Number Placeholder 3"/>
          <p:cNvSpPr>
            <a:spLocks noGrp="1"/>
          </p:cNvSpPr>
          <p:nvPr>
            <p:ph type="sldNum" sz="quarter" idx="5"/>
          </p:nvPr>
        </p:nvSpPr>
        <p:spPr/>
        <p:txBody>
          <a:bodyPr/>
          <a:lstStyle/>
          <a:p>
            <a:fld id="{18557B92-8FA1-4014-BC71-4D205725AF37}" type="slidenum">
              <a:rPr lang="en-US"/>
              <a:t>7</a:t>
            </a:fld>
            <a:endParaRPr lang="en-US"/>
          </a:p>
        </p:txBody>
      </p:sp>
    </p:spTree>
    <p:extLst>
      <p:ext uri="{BB962C8B-B14F-4D97-AF65-F5344CB8AC3E}">
        <p14:creationId xmlns:p14="http://schemas.microsoft.com/office/powerpoint/2010/main" val="67317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D5C20-3502-B5EA-7EA9-5AC62A672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09F2C-E2B3-B60F-1B90-A8C89729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B67D3-E017-450F-A0B1-F6824EB4B5F0}"/>
              </a:ext>
            </a:extLst>
          </p:cNvPr>
          <p:cNvSpPr>
            <a:spLocks noGrp="1"/>
          </p:cNvSpPr>
          <p:nvPr>
            <p:ph type="body" idx="1"/>
          </p:nvPr>
        </p:nvSpPr>
        <p:spPr/>
        <p:txBody>
          <a:bodyPr/>
          <a:lstStyle/>
          <a:p>
            <a:pPr marL="285750" indent="-285750">
              <a:buFont typeface="Arial,Sans-Serif"/>
              <a:buChar char="•"/>
            </a:pPr>
            <a:r>
              <a:rPr lang="en-US"/>
              <a:t>We look at ammonia specifically because it can be used as an indicator of a liquid water ocean. </a:t>
            </a:r>
            <a:r>
              <a:rPr lang="en-US" err="1"/>
              <a:t>NH₃may</a:t>
            </a:r>
            <a:r>
              <a:rPr lang="en-US"/>
              <a:t> indicate a liquid water ocean: nitrogen dissolves in water, so low NH₃ favors an ocean, while </a:t>
            </a:r>
            <a:r>
              <a:rPr lang="en-US" err="1"/>
              <a:t>highNH</a:t>
            </a:r>
            <a:r>
              <a:rPr lang="en-US"/>
              <a:t>₃ favors a deep atmosphere with no ocean (Hu et al. 2025).</a:t>
            </a:r>
          </a:p>
          <a:p>
            <a:pPr marL="285750" indent="-285750">
              <a:buFont typeface="Arial,Sans-Serif"/>
              <a:buChar char="•"/>
            </a:pPr>
            <a:r>
              <a:rPr lang="en-US"/>
              <a:t>As seen from the forward model, at different abundance levels of ammonia, it can be seen that . Does </a:t>
            </a:r>
            <a:r>
              <a:rPr lang="en-US" err="1"/>
              <a:t>itcreate</a:t>
            </a:r>
            <a:r>
              <a:rPr lang="en-US"/>
              <a:t> a fit unique to the graph?  The data allow a wide range of NH₃ abundances, with no </a:t>
            </a:r>
            <a:r>
              <a:rPr lang="en-US" err="1"/>
              <a:t>singlepreferred</a:t>
            </a:r>
            <a:r>
              <a:rPr lang="en-US"/>
              <a:t> value; as a result, it looks like NH₃ is not well constrained and cannot be used to </a:t>
            </a:r>
            <a:r>
              <a:rPr lang="en-US" err="1"/>
              <a:t>determinewhether</a:t>
            </a:r>
            <a:r>
              <a:rPr lang="en-US"/>
              <a:t> the planet has an ocean.</a:t>
            </a:r>
          </a:p>
        </p:txBody>
      </p:sp>
      <p:sp>
        <p:nvSpPr>
          <p:cNvPr id="4" name="Slide Number Placeholder 3">
            <a:extLst>
              <a:ext uri="{FF2B5EF4-FFF2-40B4-BE49-F238E27FC236}">
                <a16:creationId xmlns:a16="http://schemas.microsoft.com/office/drawing/2014/main" id="{EB36258C-7B86-FAD7-EF54-8396B1CF573F}"/>
              </a:ext>
            </a:extLst>
          </p:cNvPr>
          <p:cNvSpPr>
            <a:spLocks noGrp="1"/>
          </p:cNvSpPr>
          <p:nvPr>
            <p:ph type="sldNum" sz="quarter" idx="5"/>
          </p:nvPr>
        </p:nvSpPr>
        <p:spPr/>
        <p:txBody>
          <a:bodyPr/>
          <a:lstStyle/>
          <a:p>
            <a:fld id="{18557B92-8FA1-4014-BC71-4D205725AF37}" type="slidenum">
              <a:rPr lang="en-US"/>
              <a:t>8</a:t>
            </a:fld>
            <a:endParaRPr lang="en-US"/>
          </a:p>
        </p:txBody>
      </p:sp>
    </p:spTree>
    <p:extLst>
      <p:ext uri="{BB962C8B-B14F-4D97-AF65-F5344CB8AC3E}">
        <p14:creationId xmlns:p14="http://schemas.microsoft.com/office/powerpoint/2010/main" val="388547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“Retrieval infers atmospheric properties from an observed spectrum. We start with priors on the model parameters, generate model spectra, and compare them to the data through the likelihood. From that, we obtain posterior distributions that tell us the most likely atmospheric properties and their uncertainties.”</a:t>
            </a:r>
          </a:p>
          <a:p>
            <a:pPr marL="171450" indent="-171450">
              <a:buFont typeface="Arial,Sans-Serif"/>
              <a:buChar char="•"/>
            </a:pPr>
            <a:r>
              <a:rPr lang="en-US"/>
              <a:t>Tests thousands of models</a:t>
            </a:r>
          </a:p>
          <a:p>
            <a:pPr marL="171450" indent="-171450">
              <a:buFont typeface="Arial,Sans-Serif"/>
              <a:buChar char="•"/>
            </a:pPr>
            <a:r>
              <a:rPr lang="en-US"/>
              <a:t>Returns </a:t>
            </a:r>
            <a:r>
              <a:rPr lang="en-US" b="1"/>
              <a:t>probability distributions</a:t>
            </a:r>
            <a:r>
              <a:rPr lang="en-US"/>
              <a:t> for: </a:t>
            </a:r>
          </a:p>
          <a:p>
            <a:pPr marL="171450" indent="-171450">
              <a:buFont typeface="Arial,Sans-Serif"/>
              <a:buChar char="•"/>
            </a:pPr>
            <a:r>
              <a:rPr lang="en-US"/>
              <a:t>Molecular abundances</a:t>
            </a:r>
          </a:p>
          <a:p>
            <a:pPr marL="171450" indent="-171450">
              <a:buFont typeface="Arial,Sans-Serif"/>
              <a:buChar char="•"/>
            </a:pPr>
            <a:r>
              <a:rPr lang="en-US"/>
              <a:t>Temperature</a:t>
            </a:r>
          </a:p>
          <a:p>
            <a:pPr marL="171450" indent="-171450">
              <a:buFont typeface="Arial,Sans-Serif"/>
              <a:buChar char="•"/>
            </a:pPr>
            <a:r>
              <a:rPr lang="en-US"/>
              <a:t>Reveals uncertainties and parameter correlations</a:t>
            </a:r>
          </a:p>
          <a:p>
            <a:pPr marL="171450" indent="-171450">
              <a:buFont typeface="Arial,Sans-Serif"/>
              <a:buChar char="•"/>
            </a:pPr>
            <a:r>
              <a:rPr lang="en-US"/>
              <a:t>Overall question for retrieval: What atmosphere would produce the spectrum I observed? Running a retrieval is essentially giving us an inverse model, so we work the other </a:t>
            </a:r>
            <a:r>
              <a:rPr lang="en-US" err="1"/>
              <a:t>wayaround</a:t>
            </a:r>
            <a:r>
              <a:rPr lang="en-US"/>
              <a:t> to try and find a model that is unique. What combination of species best produces the observed spectrum? It is finding which model spectra match your data best, and </a:t>
            </a:r>
            <a:r>
              <a:rPr lang="en-US" err="1"/>
              <a:t>theninferring</a:t>
            </a:r>
            <a:r>
              <a:rPr lang="en-US"/>
              <a:t> the atmosphere from that. Instead of starting with assumed conditions, retrieval asks: what combination of atmospheric properties best produces the observed spectrum? </a:t>
            </a:r>
            <a:r>
              <a:rPr lang="en-US" err="1"/>
              <a:t>Thismethod</a:t>
            </a:r>
            <a:r>
              <a:rPr lang="en-US"/>
              <a:t> tests a wide range of models and returns probability distributions for parameters like molecular abundances and temperature.</a:t>
            </a:r>
          </a:p>
          <a:p>
            <a:pPr marL="171450" indent="-171450">
              <a:buFont typeface="Arial,Sans-Serif"/>
              <a:buChar char="•"/>
            </a:pPr>
            <a:endParaRPr lang="en-US"/>
          </a:p>
          <a:p>
            <a:pPr marL="285750" indent="-285750">
              <a:buFont typeface="Arial,Sans-Serif"/>
              <a:buChar char="•"/>
            </a:pPr>
            <a:endParaRPr lang="en-US"/>
          </a:p>
          <a:p>
            <a:pPr marL="285750" indent="-285750">
              <a:buFont typeface="Arial,Sans-Serif"/>
              <a:buChar char="•"/>
            </a:pPr>
            <a:r>
              <a:rPr lang="en-US"/>
              <a:t>The retrieval results show not only the most likely atmospheric compositions </a:t>
            </a:r>
            <a:r>
              <a:rPr lang="en-US" err="1"/>
              <a:t>butalso</a:t>
            </a:r>
            <a:r>
              <a:rPr lang="en-US"/>
              <a:t> the uncertainties and correlations between different parameters. This allows us </a:t>
            </a:r>
            <a:r>
              <a:rPr lang="en-US" err="1"/>
              <a:t>toassess</a:t>
            </a:r>
            <a:r>
              <a:rPr lang="en-US"/>
              <a:t> </a:t>
            </a:r>
            <a:r>
              <a:rPr lang="en-US" err="1"/>
              <a:t>whichmolecules</a:t>
            </a:r>
            <a:r>
              <a:rPr lang="en-US"/>
              <a:t> are well constrained and which remain uncertain.</a:t>
            </a:r>
          </a:p>
          <a:p>
            <a:pPr marL="285750" indent="-285750">
              <a:buFont typeface="Arial,Sans-Serif"/>
              <a:buChar char="•"/>
            </a:pPr>
            <a:r>
              <a:rPr lang="en-US"/>
              <a:t>Exoplanetary atmospheric retrieval refers to the inference of atmospheric </a:t>
            </a:r>
            <a:r>
              <a:rPr lang="en-US" err="1"/>
              <a:t>propertiesof</a:t>
            </a:r>
            <a:r>
              <a:rPr lang="en-US"/>
              <a:t> an exoplanet given an observed spectrum. The atmospheric properties include </a:t>
            </a:r>
            <a:r>
              <a:rPr lang="en-US" err="1"/>
              <a:t>thechemicalcompositions</a:t>
            </a:r>
            <a:r>
              <a:rPr lang="en-US"/>
              <a:t>, temperature profiles, and clouds/hazes. These properties, </a:t>
            </a:r>
            <a:r>
              <a:rPr lang="en-US" err="1"/>
              <a:t>inturn</a:t>
            </a:r>
            <a:r>
              <a:rPr lang="en-US"/>
              <a:t>, can provide key insights into the combination of species within an atmosphere</a:t>
            </a:r>
          </a:p>
          <a:p>
            <a:pPr marL="285750" indent="-285750">
              <a:buFont typeface="Arial,Sans-Serif"/>
              <a:buChar char="•"/>
            </a:pPr>
            <a:r>
              <a:rPr lang="en-US"/>
              <a:t>The retrieval tests a large number of combinations, with the result </a:t>
            </a:r>
            <a:r>
              <a:rPr lang="en-US" err="1"/>
              <a:t>showingprobability</a:t>
            </a:r>
            <a:r>
              <a:rPr lang="en-US"/>
              <a:t> distributions of different species and temperature, assessing the </a:t>
            </a:r>
            <a:r>
              <a:rPr lang="en-US" err="1"/>
              <a:t>likelihoodof</a:t>
            </a:r>
            <a:r>
              <a:rPr lang="en-US"/>
              <a:t> molecules in </a:t>
            </a:r>
            <a:r>
              <a:rPr lang="en-US" err="1"/>
              <a:t>theatmosphere</a:t>
            </a:r>
            <a:r>
              <a:rPr lang="en-US"/>
              <a:t>, while also highlighting the correlation or lack </a:t>
            </a:r>
            <a:r>
              <a:rPr lang="en-US" err="1"/>
              <a:t>ofcorrelation</a:t>
            </a:r>
            <a:r>
              <a:rPr lang="en-US"/>
              <a:t> between them</a:t>
            </a:r>
          </a:p>
        </p:txBody>
      </p:sp>
      <p:sp>
        <p:nvSpPr>
          <p:cNvPr id="4" name="Slide Number Placeholder 3"/>
          <p:cNvSpPr>
            <a:spLocks noGrp="1"/>
          </p:cNvSpPr>
          <p:nvPr>
            <p:ph type="sldNum" sz="quarter" idx="5"/>
          </p:nvPr>
        </p:nvSpPr>
        <p:spPr/>
        <p:txBody>
          <a:bodyPr/>
          <a:lstStyle/>
          <a:p>
            <a:fld id="{18557B92-8FA1-4014-BC71-4D205725AF37}" type="slidenum">
              <a:rPr lang="en-US"/>
              <a:t>9</a:t>
            </a:fld>
            <a:endParaRPr lang="en-US"/>
          </a:p>
        </p:txBody>
      </p:sp>
    </p:spTree>
    <p:extLst>
      <p:ext uri="{BB962C8B-B14F-4D97-AF65-F5344CB8AC3E}">
        <p14:creationId xmlns:p14="http://schemas.microsoft.com/office/powerpoint/2010/main" val="231403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Molecules like methane and carbon dioxide have relatively narrow, peaked distributions, which suggests they are more strongly supported by the observed spectrum.</a:t>
            </a:r>
          </a:p>
          <a:p>
            <a:r>
              <a:rPr lang="en-US"/>
              <a:t>In contrast, many other species show broad distributions or are pushed toward very low abundances, indicating that the data do not require their presence—so they are effectively non-detections.</a:t>
            </a:r>
            <a:endParaRPr lang="en-US">
              <a:ea typeface="Calibri"/>
              <a:cs typeface="Calibri"/>
            </a:endParaRPr>
          </a:p>
          <a:p>
            <a:r>
              <a:rPr lang="en-US"/>
              <a:t>Additionally, correlations between parameters reveal degeneracies, meaning different combinations of molecules can produce similar spectral features, limiting how uniquely we can determine the atmospheric composition.”</a:t>
            </a:r>
            <a:endParaRPr lang="en-US">
              <a:ea typeface="Calibri"/>
              <a:cs typeface="Calibri"/>
            </a:endParaRPr>
          </a:p>
          <a:p>
            <a:r>
              <a:rPr lang="en-US"/>
              <a:t>When a molecule’s abundance is pushed to very low values, it indicates that the model does not require that species to fit the data, so it is effectively a non-detection.</a:t>
            </a:r>
            <a:endParaRPr lang="en-US">
              <a:ea typeface="Calibri"/>
              <a:cs typeface="Calibri"/>
            </a:endParaRPr>
          </a:p>
        </p:txBody>
      </p:sp>
      <p:sp>
        <p:nvSpPr>
          <p:cNvPr id="4" name="Slide Number Placeholder 3"/>
          <p:cNvSpPr>
            <a:spLocks noGrp="1"/>
          </p:cNvSpPr>
          <p:nvPr>
            <p:ph type="sldNum" sz="quarter" idx="5"/>
          </p:nvPr>
        </p:nvSpPr>
        <p:spPr/>
        <p:txBody>
          <a:bodyPr/>
          <a:lstStyle/>
          <a:p>
            <a:fld id="{18557B92-8FA1-4014-BC71-4D205725AF37}" type="slidenum">
              <a:rPr lang="en-US"/>
              <a:t>10</a:t>
            </a:fld>
            <a:endParaRPr lang="en-US"/>
          </a:p>
        </p:txBody>
      </p:sp>
    </p:spTree>
    <p:extLst>
      <p:ext uri="{BB962C8B-B14F-4D97-AF65-F5344CB8AC3E}">
        <p14:creationId xmlns:p14="http://schemas.microsoft.com/office/powerpoint/2010/main" val="226176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forward modeling and retrieval are able to reproduce the observed spectrum, and both favor methane and carbon dioxide. However, many other species remain weakly constrained, and degeneracies mean that multiple atmospheric compositions can explain the data. Additionally, the need for an offset in the retrieval suggests there are systematic uncertainties. Overall, the data do not uniquely constrain the atmospheric composition.</a:t>
            </a:r>
          </a:p>
        </p:txBody>
      </p:sp>
      <p:sp>
        <p:nvSpPr>
          <p:cNvPr id="4" name="Slide Number Placeholder 3"/>
          <p:cNvSpPr>
            <a:spLocks noGrp="1"/>
          </p:cNvSpPr>
          <p:nvPr>
            <p:ph type="sldNum" sz="quarter" idx="5"/>
          </p:nvPr>
        </p:nvSpPr>
        <p:spPr/>
        <p:txBody>
          <a:bodyPr/>
          <a:lstStyle/>
          <a:p>
            <a:fld id="{18557B92-8FA1-4014-BC71-4D205725AF37}" type="slidenum">
              <a:rPr lang="en-US"/>
              <a:t>11</a:t>
            </a:fld>
            <a:endParaRPr lang="en-US"/>
          </a:p>
        </p:txBody>
      </p:sp>
    </p:spTree>
    <p:extLst>
      <p:ext uri="{BB962C8B-B14F-4D97-AF65-F5344CB8AC3E}">
        <p14:creationId xmlns:p14="http://schemas.microsoft.com/office/powerpoint/2010/main" val="220564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738" y="616823"/>
            <a:ext cx="10881590" cy="2387600"/>
          </a:xfrm>
          <a:noFill/>
          <a:ln>
            <a:solidFill>
              <a:schemeClr val="bg1"/>
            </a:solidFill>
          </a:ln>
        </p:spPr>
        <p:txBody>
          <a:bodyPr>
            <a:normAutofit fontScale="90000"/>
          </a:bodyPr>
          <a:lstStyle/>
          <a:p>
            <a:r>
              <a:rPr lang="en-US">
                <a:solidFill>
                  <a:schemeClr val="bg1"/>
                </a:solidFill>
                <a:latin typeface="Times New Roman"/>
                <a:cs typeface="Times New Roman"/>
              </a:rPr>
              <a:t>Reanalyzing Habitability Claims for K2-18 b Through Forward Models and Retrieval Analysis</a:t>
            </a:r>
          </a:p>
        </p:txBody>
      </p:sp>
      <p:sp>
        <p:nvSpPr>
          <p:cNvPr id="3" name="Subtitle 2"/>
          <p:cNvSpPr>
            <a:spLocks noGrp="1"/>
          </p:cNvSpPr>
          <p:nvPr>
            <p:ph type="subTitle" idx="1"/>
          </p:nvPr>
        </p:nvSpPr>
        <p:spPr>
          <a:xfrm>
            <a:off x="1524000" y="3754326"/>
            <a:ext cx="9144000" cy="784081"/>
          </a:xfrm>
          <a:ln>
            <a:noFill/>
          </a:ln>
        </p:spPr>
        <p:txBody>
          <a:bodyPr vert="horz" lIns="91440" tIns="45720" rIns="91440" bIns="45720" rtlCol="0" anchor="t">
            <a:normAutofit/>
          </a:bodyPr>
          <a:lstStyle/>
          <a:p>
            <a:r>
              <a:rPr lang="en-US">
                <a:solidFill>
                  <a:schemeClr val="bg1"/>
                </a:solidFill>
                <a:latin typeface="Times New Roman"/>
                <a:cs typeface="Times New Roman"/>
              </a:rPr>
              <a:t>Izzy Kahn, Professor Luis </a:t>
            </a:r>
            <a:r>
              <a:rPr lang="en-US" err="1">
                <a:solidFill>
                  <a:schemeClr val="bg1"/>
                </a:solidFill>
                <a:latin typeface="Times New Roman"/>
                <a:cs typeface="Times New Roman"/>
              </a:rPr>
              <a:t>Welbanks</a:t>
            </a:r>
            <a:r>
              <a:rPr lang="en-US">
                <a:solidFill>
                  <a:schemeClr val="bg1"/>
                </a:solidFill>
                <a:latin typeface="Times New Roman"/>
                <a:cs typeface="Times New Roman"/>
              </a:rPr>
              <a:t>, Matthew Nixon, Sagnick Mukherjee, Bella Reese</a:t>
            </a:r>
          </a:p>
        </p:txBody>
      </p:sp>
      <p:pic>
        <p:nvPicPr>
          <p:cNvPr id="6" name="Picture 5" descr="A black background with pink letters&#10;&#10;AI-generated content may be incorrect.">
            <a:extLst>
              <a:ext uri="{FF2B5EF4-FFF2-40B4-BE49-F238E27FC236}">
                <a16:creationId xmlns:a16="http://schemas.microsoft.com/office/drawing/2014/main" id="{160C6B78-9BBA-27D9-C8FB-88FAC8552645}"/>
              </a:ext>
            </a:extLst>
          </p:cNvPr>
          <p:cNvPicPr>
            <a:picLocks noChangeAspect="1"/>
          </p:cNvPicPr>
          <p:nvPr/>
        </p:nvPicPr>
        <p:blipFill>
          <a:blip r:embed="rId2"/>
          <a:stretch>
            <a:fillRect/>
          </a:stretch>
        </p:blipFill>
        <p:spPr>
          <a:xfrm>
            <a:off x="0" y="5614608"/>
            <a:ext cx="12192000" cy="1016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8681FC-BEC7-3FA0-C4CA-39E5F480A4E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0953B-EDC9-4B7E-D9D4-22B74DA94072}"/>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6" name="TextBox 5">
            <a:extLst>
              <a:ext uri="{FF2B5EF4-FFF2-40B4-BE49-F238E27FC236}">
                <a16:creationId xmlns:a16="http://schemas.microsoft.com/office/drawing/2014/main" id="{1F723576-AB91-5079-A515-F9A87173F1C8}"/>
              </a:ext>
            </a:extLst>
          </p:cNvPr>
          <p:cNvSpPr txBox="1"/>
          <p:nvPr/>
        </p:nvSpPr>
        <p:spPr>
          <a:xfrm>
            <a:off x="168540" y="1005703"/>
            <a:ext cx="5374168" cy="3339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i="1">
              <a:solidFill>
                <a:schemeClr val="bg1"/>
              </a:solidFill>
              <a:latin typeface="Times New Roman"/>
              <a:cs typeface="Times New Roman"/>
            </a:endParaRPr>
          </a:p>
          <a:p>
            <a:pPr marL="342900" indent="-342900">
              <a:buFont typeface="Arial"/>
              <a:buChar char="•"/>
            </a:pPr>
            <a:r>
              <a:rPr lang="en-US" sz="2000">
                <a:solidFill>
                  <a:schemeClr val="bg1"/>
                </a:solidFill>
                <a:latin typeface="Times New Roman"/>
                <a:cs typeface="Times New Roman"/>
              </a:rPr>
              <a:t>Narrow distributions → well-constrained (detections) </a:t>
            </a:r>
          </a:p>
          <a:p>
            <a:pPr marL="342900" indent="-342900">
              <a:buFont typeface="Arial"/>
              <a:buChar char="•"/>
            </a:pPr>
            <a:r>
              <a:rPr lang="en-US" sz="2000">
                <a:solidFill>
                  <a:schemeClr val="bg1"/>
                </a:solidFill>
                <a:latin typeface="Times New Roman"/>
                <a:cs typeface="Times New Roman"/>
              </a:rPr>
              <a:t>Broad / flat distributions → weakly constrained or unconstrained </a:t>
            </a:r>
          </a:p>
          <a:p>
            <a:pPr marL="342900" indent="-342900">
              <a:buFont typeface="Arial"/>
              <a:buChar char="•"/>
            </a:pPr>
            <a:r>
              <a:rPr lang="en-US" sz="2000">
                <a:solidFill>
                  <a:schemeClr val="bg1"/>
                </a:solidFill>
                <a:latin typeface="Times New Roman"/>
                <a:ea typeface="+mn-lt"/>
                <a:cs typeface="Times New Roman"/>
              </a:rPr>
              <a:t>CH₄ and CO₂ are favored; others remain weakly constrained</a:t>
            </a:r>
            <a:endParaRPr lang="en-US" sz="2000">
              <a:solidFill>
                <a:schemeClr val="bg1"/>
              </a:solidFill>
              <a:latin typeface="Times New Roman"/>
              <a:cs typeface="Times New Roman"/>
            </a:endParaRPr>
          </a:p>
          <a:p>
            <a:pPr marL="342900" indent="-342900">
              <a:buFont typeface="Arial"/>
              <a:buChar char="•"/>
            </a:pPr>
            <a:r>
              <a:rPr lang="en-US" sz="2000">
                <a:solidFill>
                  <a:schemeClr val="bg1"/>
                </a:solidFill>
                <a:latin typeface="Times New Roman"/>
                <a:ea typeface="+mn-lt"/>
                <a:cs typeface="Times New Roman"/>
              </a:rPr>
              <a:t>Others (e.g., H₂O) → poorly constrained</a:t>
            </a:r>
            <a:endParaRPr lang="en-US" sz="2000">
              <a:solidFill>
                <a:schemeClr val="bg1"/>
              </a:solidFill>
              <a:latin typeface="Times New Roman"/>
              <a:cs typeface="Times New Roman"/>
            </a:endParaRPr>
          </a:p>
          <a:p>
            <a:pPr marL="342900" indent="-342900">
              <a:buFont typeface="Arial"/>
              <a:buChar char="•"/>
            </a:pPr>
            <a:r>
              <a:rPr lang="en-US" sz="2000">
                <a:solidFill>
                  <a:schemeClr val="bg1"/>
                </a:solidFill>
                <a:latin typeface="Times New Roman"/>
                <a:ea typeface="+mn-lt"/>
                <a:cs typeface="Times New Roman"/>
              </a:rPr>
              <a:t>Degeneracies → different parameter combinations produce similar spectra</a:t>
            </a:r>
            <a:endParaRPr lang="en-US" sz="2000">
              <a:solidFill>
                <a:schemeClr val="bg1"/>
              </a:solidFill>
              <a:latin typeface="Times New Roman"/>
              <a:cs typeface="Times New Roman"/>
            </a:endParaRPr>
          </a:p>
          <a:p>
            <a:pPr marL="285750" indent="-285750">
              <a:buFont typeface="Arial"/>
              <a:buChar char="•"/>
            </a:pPr>
            <a:endParaRPr lang="en-US" sz="1100">
              <a:solidFill>
                <a:schemeClr val="bg1"/>
              </a:solidFill>
              <a:latin typeface="Segoe UI"/>
              <a:cs typeface="Segoe UI"/>
            </a:endParaRPr>
          </a:p>
        </p:txBody>
      </p:sp>
      <p:pic>
        <p:nvPicPr>
          <p:cNvPr id="10" name="Picture 9">
            <a:extLst>
              <a:ext uri="{FF2B5EF4-FFF2-40B4-BE49-F238E27FC236}">
                <a16:creationId xmlns:a16="http://schemas.microsoft.com/office/drawing/2014/main" id="{662342EB-3A5E-8CD6-3C44-505A505F6217}"/>
              </a:ext>
            </a:extLst>
          </p:cNvPr>
          <p:cNvPicPr>
            <a:picLocks noChangeAspect="1"/>
          </p:cNvPicPr>
          <p:nvPr/>
        </p:nvPicPr>
        <p:blipFill>
          <a:blip r:embed="rId3"/>
          <a:srcRect l="31142" t="28912" r="29980" b="31194"/>
          <a:stretch>
            <a:fillRect/>
          </a:stretch>
        </p:blipFill>
        <p:spPr>
          <a:xfrm>
            <a:off x="5618227" y="138800"/>
            <a:ext cx="6420905" cy="6584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Straight Arrow Connector 13">
            <a:extLst>
              <a:ext uri="{FF2B5EF4-FFF2-40B4-BE49-F238E27FC236}">
                <a16:creationId xmlns:a16="http://schemas.microsoft.com/office/drawing/2014/main" id="{D572A801-AA9E-0BDD-5B42-08041F925DA5}"/>
              </a:ext>
            </a:extLst>
          </p:cNvPr>
          <p:cNvCxnSpPr/>
          <p:nvPr/>
        </p:nvCxnSpPr>
        <p:spPr>
          <a:xfrm flipH="1">
            <a:off x="7271866" y="983131"/>
            <a:ext cx="530484" cy="276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A36396B-7D7D-C609-4B22-D19918C504B9}"/>
              </a:ext>
            </a:extLst>
          </p:cNvPr>
          <p:cNvCxnSpPr>
            <a:cxnSpLocks/>
          </p:cNvCxnSpPr>
          <p:nvPr/>
        </p:nvCxnSpPr>
        <p:spPr>
          <a:xfrm flipH="1">
            <a:off x="7792173" y="979583"/>
            <a:ext cx="4115" cy="8378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51C453B-22C8-EFBD-CC4F-665299EB47D5}"/>
              </a:ext>
            </a:extLst>
          </p:cNvPr>
          <p:cNvSpPr txBox="1"/>
          <p:nvPr/>
        </p:nvSpPr>
        <p:spPr>
          <a:xfrm>
            <a:off x="7771318" y="734978"/>
            <a:ext cx="15185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imes New Roman"/>
                <a:ea typeface="+mn-lt"/>
                <a:cs typeface="Times New Roman"/>
              </a:rPr>
              <a:t>Well-constrained (narrow posterior)</a:t>
            </a:r>
          </a:p>
        </p:txBody>
      </p:sp>
      <p:cxnSp>
        <p:nvCxnSpPr>
          <p:cNvPr id="17" name="Straight Arrow Connector 16">
            <a:extLst>
              <a:ext uri="{FF2B5EF4-FFF2-40B4-BE49-F238E27FC236}">
                <a16:creationId xmlns:a16="http://schemas.microsoft.com/office/drawing/2014/main" id="{4371A668-32C1-270A-563F-217E9CA20C35}"/>
              </a:ext>
            </a:extLst>
          </p:cNvPr>
          <p:cNvCxnSpPr>
            <a:cxnSpLocks/>
          </p:cNvCxnSpPr>
          <p:nvPr/>
        </p:nvCxnSpPr>
        <p:spPr>
          <a:xfrm>
            <a:off x="9227042" y="2643921"/>
            <a:ext cx="6694" cy="6786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67212E5-A011-C1AC-E7D2-532632B3C193}"/>
              </a:ext>
            </a:extLst>
          </p:cNvPr>
          <p:cNvSpPr txBox="1"/>
          <p:nvPr/>
        </p:nvSpPr>
        <p:spPr>
          <a:xfrm>
            <a:off x="9053678" y="2121725"/>
            <a:ext cx="19236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imes New Roman"/>
                <a:ea typeface="+mn-lt"/>
                <a:cs typeface="Times New Roman"/>
              </a:rPr>
              <a:t>Weakly constrained </a:t>
            </a:r>
          </a:p>
          <a:p>
            <a:r>
              <a:rPr lang="en-US" sz="1400">
                <a:ea typeface="+mn-lt"/>
                <a:cs typeface="+mn-lt"/>
              </a:rPr>
              <a:t>(likely low abundance)</a:t>
            </a:r>
            <a:endParaRPr lang="en-US" sz="1400">
              <a:latin typeface="Times New Roman"/>
              <a:ea typeface="+mn-lt"/>
              <a:cs typeface="Times New Roman"/>
            </a:endParaRPr>
          </a:p>
        </p:txBody>
      </p:sp>
      <p:sp>
        <p:nvSpPr>
          <p:cNvPr id="20" name="TextBox 19">
            <a:extLst>
              <a:ext uri="{FF2B5EF4-FFF2-40B4-BE49-F238E27FC236}">
                <a16:creationId xmlns:a16="http://schemas.microsoft.com/office/drawing/2014/main" id="{EAB9278D-7F7D-D034-FFD2-C431AD8B9EDC}"/>
              </a:ext>
            </a:extLst>
          </p:cNvPr>
          <p:cNvSpPr txBox="1"/>
          <p:nvPr/>
        </p:nvSpPr>
        <p:spPr>
          <a:xfrm>
            <a:off x="6886056" y="141066"/>
            <a:ext cx="46898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New Roman"/>
                <a:ea typeface="+mn-lt"/>
                <a:cs typeface="Times New Roman"/>
              </a:rPr>
              <a:t>Posterior distributions from retrieval</a:t>
            </a:r>
            <a:endParaRPr lang="en-US" sz="2000">
              <a:latin typeface="Times New Roman"/>
              <a:cs typeface="Times New Roman"/>
            </a:endParaRPr>
          </a:p>
        </p:txBody>
      </p:sp>
      <p:sp>
        <p:nvSpPr>
          <p:cNvPr id="21" name="TextBox 20">
            <a:extLst>
              <a:ext uri="{FF2B5EF4-FFF2-40B4-BE49-F238E27FC236}">
                <a16:creationId xmlns:a16="http://schemas.microsoft.com/office/drawing/2014/main" id="{B750D80F-9FB6-F6E7-1FAA-2AEF616A96B0}"/>
              </a:ext>
            </a:extLst>
          </p:cNvPr>
          <p:cNvSpPr txBox="1"/>
          <p:nvPr/>
        </p:nvSpPr>
        <p:spPr>
          <a:xfrm>
            <a:off x="168088" y="442633"/>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baseline="0">
                <a:solidFill>
                  <a:srgbClr val="FFFFFF"/>
                </a:solidFill>
                <a:latin typeface="Times New Roman"/>
              </a:rPr>
              <a:t>Retrieval Results: What do we learn?</a:t>
            </a:r>
            <a:endParaRPr lang="en-US" sz="2400"/>
          </a:p>
          <a:p>
            <a:pPr algn="ctr"/>
            <a:endParaRPr lang="en-US"/>
          </a:p>
        </p:txBody>
      </p:sp>
      <p:sp>
        <p:nvSpPr>
          <p:cNvPr id="2" name="Slide Number Placeholder 1">
            <a:extLst>
              <a:ext uri="{FF2B5EF4-FFF2-40B4-BE49-F238E27FC236}">
                <a16:creationId xmlns:a16="http://schemas.microsoft.com/office/drawing/2014/main" id="{369A385B-008A-26A3-CEB1-362D3D4FA610}"/>
              </a:ext>
            </a:extLst>
          </p:cNvPr>
          <p:cNvSpPr>
            <a:spLocks noGrp="1"/>
          </p:cNvSpPr>
          <p:nvPr>
            <p:ph type="sldNum" sz="quarter" idx="12"/>
          </p:nvPr>
        </p:nvSpPr>
        <p:spPr>
          <a:xfrm>
            <a:off x="159894" y="6368842"/>
            <a:ext cx="688299" cy="358879"/>
          </a:xfrm>
        </p:spPr>
        <p:txBody>
          <a:bodyPr/>
          <a:lstStyle/>
          <a:p>
            <a:fld id="{330EA680-D336-4FF7-8B7A-9848BB0A1C32}" type="slidenum">
              <a:rPr lang="en-US" sz="2400" dirty="0" smtClean="0">
                <a:solidFill>
                  <a:srgbClr val="FFFFFF"/>
                </a:solidFill>
                <a:latin typeface="Times New Roman"/>
                <a:cs typeface="Times New Roman"/>
              </a:rPr>
              <a:t>10</a:t>
            </a:fld>
            <a:endParaRPr lang="en-US" sz="2400">
              <a:solidFill>
                <a:srgbClr val="FFFFFF"/>
              </a:solidFill>
              <a:latin typeface="Times New Roman"/>
              <a:cs typeface="Times New Roman"/>
            </a:endParaRPr>
          </a:p>
        </p:txBody>
      </p:sp>
    </p:spTree>
    <p:extLst>
      <p:ext uri="{BB962C8B-B14F-4D97-AF65-F5344CB8AC3E}">
        <p14:creationId xmlns:p14="http://schemas.microsoft.com/office/powerpoint/2010/main" val="421249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5C576F-DA73-1D4C-15A7-497EBDF19C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310606-8C25-002C-D59A-C1D02B8FC441}"/>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3" name="Slide Number Placeholder 2">
            <a:extLst>
              <a:ext uri="{FF2B5EF4-FFF2-40B4-BE49-F238E27FC236}">
                <a16:creationId xmlns:a16="http://schemas.microsoft.com/office/drawing/2014/main" id="{98E76D98-073C-1E1C-560C-8C03CA88EF99}"/>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11</a:t>
            </a:fld>
            <a:endParaRPr lang="en-US" sz="2400">
              <a:solidFill>
                <a:schemeClr val="bg1"/>
              </a:solidFill>
              <a:latin typeface="Times New Roman"/>
              <a:cs typeface="Times New Roman"/>
            </a:endParaRPr>
          </a:p>
        </p:txBody>
      </p:sp>
      <p:pic>
        <p:nvPicPr>
          <p:cNvPr id="8" name="Picture 7" descr="A graph with blue dots and lines&#10;&#10;AI-generated content may be incorrect.">
            <a:extLst>
              <a:ext uri="{FF2B5EF4-FFF2-40B4-BE49-F238E27FC236}">
                <a16:creationId xmlns:a16="http://schemas.microsoft.com/office/drawing/2014/main" id="{13F39081-0527-C848-1ECB-BEEE0875210E}"/>
              </a:ext>
            </a:extLst>
          </p:cNvPr>
          <p:cNvPicPr>
            <a:picLocks noChangeAspect="1"/>
          </p:cNvPicPr>
          <p:nvPr/>
        </p:nvPicPr>
        <p:blipFill>
          <a:blip r:embed="rId3">
            <a:extLst>
              <a:ext uri="{BEBA8EAE-BF5A-486C-A8C5-ECC9F3942E4B}">
                <a14:imgProps xmlns:a14="http://schemas.microsoft.com/office/drawing/2010/main">
                  <a14:imgLayer r:embed="rId4">
                    <a14:imgEffect>
                      <a14:saturation sat="123000"/>
                    </a14:imgEffect>
                    <a14:imgEffect>
                      <a14:brightnessContrast bright="12000" contrast="21000"/>
                    </a14:imgEffect>
                  </a14:imgLayer>
                </a14:imgProps>
              </a:ext>
            </a:extLst>
          </a:blip>
          <a:stretch>
            <a:fillRect/>
          </a:stretch>
        </p:blipFill>
        <p:spPr>
          <a:xfrm>
            <a:off x="1200913" y="106665"/>
            <a:ext cx="9791409" cy="3436708"/>
          </a:xfrm>
          <a:prstGeom prst="rect">
            <a:avLst/>
          </a:prstGeom>
        </p:spPr>
      </p:pic>
      <p:pic>
        <p:nvPicPr>
          <p:cNvPr id="2" name="Picture 1">
            <a:extLst>
              <a:ext uri="{FF2B5EF4-FFF2-40B4-BE49-F238E27FC236}">
                <a16:creationId xmlns:a16="http://schemas.microsoft.com/office/drawing/2014/main" id="{BDFFD6C6-D33F-B961-88CA-963F783F6E87}"/>
              </a:ext>
            </a:extLst>
          </p:cNvPr>
          <p:cNvPicPr>
            <a:picLocks noChangeAspect="1"/>
          </p:cNvPicPr>
          <p:nvPr/>
        </p:nvPicPr>
        <p:blipFill>
          <a:blip r:embed="rId5"/>
          <a:stretch>
            <a:fillRect/>
          </a:stretch>
        </p:blipFill>
        <p:spPr>
          <a:xfrm>
            <a:off x="1462851" y="3544214"/>
            <a:ext cx="9347733" cy="3174951"/>
          </a:xfrm>
          <a:prstGeom prst="rect">
            <a:avLst/>
          </a:prstGeom>
        </p:spPr>
      </p:pic>
    </p:spTree>
    <p:extLst>
      <p:ext uri="{BB962C8B-B14F-4D97-AF65-F5344CB8AC3E}">
        <p14:creationId xmlns:p14="http://schemas.microsoft.com/office/powerpoint/2010/main" val="85482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BEF94F-27D3-F5D3-2C79-1A8781F7FC2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1B0149-A545-82C6-4876-25273297728C}"/>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3" name="Slide Number Placeholder 2">
            <a:extLst>
              <a:ext uri="{FF2B5EF4-FFF2-40B4-BE49-F238E27FC236}">
                <a16:creationId xmlns:a16="http://schemas.microsoft.com/office/drawing/2014/main" id="{D4FAA478-8B94-80BA-FA22-8AFC717E92BF}"/>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12</a:t>
            </a:fld>
            <a:endParaRPr lang="en-US" sz="2400">
              <a:solidFill>
                <a:schemeClr val="bg1"/>
              </a:solidFill>
              <a:latin typeface="Times New Roman"/>
              <a:cs typeface="Times New Roman"/>
            </a:endParaRPr>
          </a:p>
        </p:txBody>
      </p:sp>
      <p:sp>
        <p:nvSpPr>
          <p:cNvPr id="7" name="TextBox 6">
            <a:extLst>
              <a:ext uri="{FF2B5EF4-FFF2-40B4-BE49-F238E27FC236}">
                <a16:creationId xmlns:a16="http://schemas.microsoft.com/office/drawing/2014/main" id="{584259E9-AC57-90B0-CB0B-C1BA85EB79A7}"/>
              </a:ext>
            </a:extLst>
          </p:cNvPr>
          <p:cNvSpPr txBox="1"/>
          <p:nvPr/>
        </p:nvSpPr>
        <p:spPr>
          <a:xfrm>
            <a:off x="837618" y="2265641"/>
            <a:ext cx="917890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buFont typeface="Arial,Sans-Serif"/>
              <a:buChar char="•"/>
            </a:pPr>
            <a:r>
              <a:rPr lang="en-US" sz="2400" i="0" u="none" strike="noStrike" baseline="0">
                <a:solidFill>
                  <a:srgbClr val="FFFFFF"/>
                </a:solidFill>
                <a:latin typeface="Times New Roman"/>
                <a:ea typeface="Arial"/>
                <a:cs typeface="Arial"/>
              </a:rPr>
              <a:t>Both forward modeling and retrieval reproduce the observed spectrum </a:t>
            </a:r>
            <a:r>
              <a:rPr lang="en-US" sz="2400" i="0">
                <a:solidFill>
                  <a:srgbClr val="000000"/>
                </a:solidFill>
                <a:latin typeface="Times New Roman"/>
                <a:ea typeface="Arial"/>
                <a:cs typeface="Arial"/>
              </a:rPr>
              <a:t>​</a:t>
            </a:r>
          </a:p>
          <a:p>
            <a:pPr marL="228600" lvl="0" indent="-228600" algn="l" rtl="0">
              <a:buFont typeface="Arial,Sans-Serif"/>
              <a:buChar char="•"/>
            </a:pPr>
            <a:r>
              <a:rPr lang="en-US" sz="2400" i="0" u="none" strike="noStrike" baseline="0">
                <a:solidFill>
                  <a:srgbClr val="FFFFFF"/>
                </a:solidFill>
                <a:latin typeface="Times New Roman"/>
                <a:ea typeface="Arial"/>
                <a:cs typeface="Arial"/>
              </a:rPr>
              <a:t>CH₄ and CO₂ are consistently favored by the data </a:t>
            </a:r>
            <a:r>
              <a:rPr lang="en-US" sz="2400" i="0">
                <a:solidFill>
                  <a:srgbClr val="000000"/>
                </a:solidFill>
                <a:latin typeface="Times New Roman"/>
                <a:ea typeface="Arial"/>
                <a:cs typeface="Arial"/>
              </a:rPr>
              <a:t>​</a:t>
            </a:r>
          </a:p>
          <a:p>
            <a:pPr marL="228600" lvl="0" indent="-228600" algn="l" rtl="0">
              <a:buFont typeface="Arial,Sans-Serif"/>
              <a:buChar char="•"/>
            </a:pPr>
            <a:r>
              <a:rPr lang="en-US" sz="2400" i="0" u="none" strike="noStrike" baseline="0">
                <a:solidFill>
                  <a:srgbClr val="FFFFFF"/>
                </a:solidFill>
                <a:latin typeface="Times New Roman"/>
                <a:ea typeface="Arial"/>
                <a:cs typeface="Arial"/>
              </a:rPr>
              <a:t>Other species remain weakly or poorly constrained </a:t>
            </a:r>
            <a:r>
              <a:rPr lang="en-US" sz="2400" i="0">
                <a:solidFill>
                  <a:srgbClr val="000000"/>
                </a:solidFill>
                <a:latin typeface="Times New Roman"/>
                <a:ea typeface="Arial"/>
                <a:cs typeface="Arial"/>
              </a:rPr>
              <a:t>​</a:t>
            </a:r>
          </a:p>
          <a:p>
            <a:pPr marL="228600" indent="-228600">
              <a:buFont typeface="Arial,Sans-Serif"/>
              <a:buChar char="•"/>
            </a:pPr>
            <a:r>
              <a:rPr lang="en-US" sz="2400" i="0" u="none" strike="noStrike" baseline="0">
                <a:solidFill>
                  <a:srgbClr val="FFFFFF"/>
                </a:solidFill>
                <a:latin typeface="Times New Roman"/>
                <a:ea typeface="Arial"/>
                <a:cs typeface="Arial"/>
              </a:rPr>
              <a:t>Degeneracies → multiple atmospheric compositions fit the data </a:t>
            </a:r>
            <a:r>
              <a:rPr lang="en-US" sz="2400" i="0">
                <a:solidFill>
                  <a:srgbClr val="000000"/>
                </a:solidFill>
                <a:latin typeface="Times New Roman"/>
                <a:ea typeface="Arial"/>
                <a:cs typeface="Arial"/>
              </a:rPr>
              <a:t>​</a:t>
            </a:r>
          </a:p>
          <a:p>
            <a:pPr marL="285750" indent="-285750">
              <a:buFont typeface="Arial"/>
              <a:buChar char="•"/>
            </a:pPr>
            <a:r>
              <a:rPr lang="en-US" sz="2400">
                <a:solidFill>
                  <a:schemeClr val="bg1"/>
                </a:solidFill>
                <a:latin typeface="Times New Roman"/>
                <a:ea typeface="Arial"/>
                <a:cs typeface="Times New Roman"/>
              </a:rPr>
              <a:t>The data do not uniquely constrain the atmospheric composition</a:t>
            </a:r>
          </a:p>
          <a:p>
            <a:pPr marL="228600" indent="-228600">
              <a:buFont typeface="Arial,Sans-Serif"/>
              <a:buChar char="•"/>
            </a:pPr>
            <a:endParaRPr lang="en-US">
              <a:solidFill>
                <a:srgbClr val="000000"/>
              </a:solidFill>
              <a:latin typeface="Times New Roman"/>
              <a:ea typeface="Arial"/>
              <a:cs typeface="Arial"/>
            </a:endParaRPr>
          </a:p>
          <a:p>
            <a:pPr algn="l" rtl="0"/>
            <a:r>
              <a:rPr lang="en-US" sz="1800" b="0" i="0">
                <a:solidFill>
                  <a:srgbClr val="000000"/>
                </a:solidFill>
                <a:latin typeface="Times New Roman"/>
                <a:ea typeface="Arial"/>
                <a:cs typeface="Arial"/>
              </a:rPr>
              <a:t>​</a:t>
            </a:r>
          </a:p>
          <a:p>
            <a:pPr algn="ctr"/>
            <a:endParaRPr lang="en-US"/>
          </a:p>
        </p:txBody>
      </p:sp>
      <p:sp>
        <p:nvSpPr>
          <p:cNvPr id="8" name="Title 1">
            <a:extLst>
              <a:ext uri="{FF2B5EF4-FFF2-40B4-BE49-F238E27FC236}">
                <a16:creationId xmlns:a16="http://schemas.microsoft.com/office/drawing/2014/main" id="{F5031542-4B51-D265-4418-6511CC59C2F1}"/>
              </a:ext>
            </a:extLst>
          </p:cNvPr>
          <p:cNvSpPr txBox="1">
            <a:spLocks/>
          </p:cNvSpPr>
          <p:nvPr/>
        </p:nvSpPr>
        <p:spPr>
          <a:xfrm>
            <a:off x="251630" y="490128"/>
            <a:ext cx="11789097" cy="12221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imes New Roman"/>
                <a:cs typeface="Times New Roman"/>
              </a:rPr>
              <a:t>Conclusion: Do we obtain a unique </a:t>
            </a:r>
            <a:r>
              <a:rPr lang="en-US" b="1">
                <a:solidFill>
                  <a:schemeClr val="bg1"/>
                </a:solidFill>
                <a:latin typeface="Times New Roman"/>
                <a:cs typeface="Times New Roman"/>
              </a:rPr>
              <a:t>atmospheric model</a:t>
            </a:r>
            <a:r>
              <a:rPr lang="en-US" b="1" dirty="0">
                <a:solidFill>
                  <a:schemeClr val="bg1"/>
                </a:solidFill>
                <a:latin typeface="Times New Roman"/>
                <a:cs typeface="Times New Roman"/>
              </a:rPr>
              <a:t>?</a:t>
            </a:r>
            <a:endParaRPr lang="en-US" dirty="0">
              <a:solidFill>
                <a:schemeClr val="bg1"/>
              </a:solidFill>
              <a:latin typeface="Times New Roman"/>
              <a:cs typeface="Times New Roman"/>
            </a:endParaRPr>
          </a:p>
          <a:p>
            <a:endParaRPr lang="en-US" dirty="0">
              <a:solidFill>
                <a:schemeClr val="bg1"/>
              </a:solidFill>
            </a:endParaRPr>
          </a:p>
        </p:txBody>
      </p:sp>
    </p:spTree>
    <p:extLst>
      <p:ext uri="{BB962C8B-B14F-4D97-AF65-F5344CB8AC3E}">
        <p14:creationId xmlns:p14="http://schemas.microsoft.com/office/powerpoint/2010/main" val="135163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screenshot of a cellphone&#10;&#10;AI-generated content may be incorrect.">
            <a:extLst>
              <a:ext uri="{FF2B5EF4-FFF2-40B4-BE49-F238E27FC236}">
                <a16:creationId xmlns:a16="http://schemas.microsoft.com/office/drawing/2014/main" id="{35E61FA7-A3BA-F54D-2BE1-9CFA4EBE122A}"/>
              </a:ext>
            </a:extLst>
          </p:cNvPr>
          <p:cNvPicPr>
            <a:picLocks noChangeAspect="1"/>
          </p:cNvPicPr>
          <p:nvPr/>
        </p:nvPicPr>
        <p:blipFill>
          <a:blip r:embed="rId2"/>
          <a:srcRect l="19290" t="-50" r="16265" b="149"/>
          <a:stretch>
            <a:fillRect/>
          </a:stretch>
        </p:blipFill>
        <p:spPr>
          <a:xfrm rot="5400000">
            <a:off x="3899679" y="-10459"/>
            <a:ext cx="4395467" cy="9140814"/>
          </a:xfrm>
          <a:prstGeom prst="rect">
            <a:avLst/>
          </a:prstGeom>
        </p:spPr>
      </p:pic>
      <p:sp>
        <p:nvSpPr>
          <p:cNvPr id="2" name="Title 1">
            <a:extLst>
              <a:ext uri="{FF2B5EF4-FFF2-40B4-BE49-F238E27FC236}">
                <a16:creationId xmlns:a16="http://schemas.microsoft.com/office/drawing/2014/main" id="{E2C7565A-FAD5-1F13-4A2A-A3049BEC4234}"/>
              </a:ext>
            </a:extLst>
          </p:cNvPr>
          <p:cNvSpPr>
            <a:spLocks noGrp="1"/>
          </p:cNvSpPr>
          <p:nvPr>
            <p:ph type="title"/>
          </p:nvPr>
        </p:nvSpPr>
        <p:spPr>
          <a:xfrm>
            <a:off x="321431" y="59685"/>
            <a:ext cx="11102714" cy="1344299"/>
          </a:xfrm>
        </p:spPr>
        <p:txBody>
          <a:bodyPr/>
          <a:lstStyle/>
          <a:p>
            <a:r>
              <a:rPr lang="en-US" b="1">
                <a:solidFill>
                  <a:schemeClr val="bg1"/>
                </a:solidFill>
                <a:latin typeface="Times New Roman"/>
                <a:cs typeface="Times New Roman"/>
              </a:rPr>
              <a:t>What is an Exoplanet?</a:t>
            </a:r>
            <a:r>
              <a:rPr lang="en-US">
                <a:solidFill>
                  <a:schemeClr val="bg1"/>
                </a:solidFill>
                <a:latin typeface="Times New Roman"/>
                <a:cs typeface="Times New Roman"/>
              </a:rPr>
              <a:t> </a:t>
            </a:r>
          </a:p>
        </p:txBody>
      </p:sp>
      <p:sp>
        <p:nvSpPr>
          <p:cNvPr id="6" name="TextBox 5">
            <a:extLst>
              <a:ext uri="{FF2B5EF4-FFF2-40B4-BE49-F238E27FC236}">
                <a16:creationId xmlns:a16="http://schemas.microsoft.com/office/drawing/2014/main" id="{B8F34A90-F8BF-2CE0-39CF-61E2C1471C01}"/>
              </a:ext>
            </a:extLst>
          </p:cNvPr>
          <p:cNvSpPr txBox="1"/>
          <p:nvPr/>
        </p:nvSpPr>
        <p:spPr>
          <a:xfrm>
            <a:off x="2368867" y="1483392"/>
            <a:ext cx="63731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chemeClr val="bg1"/>
                </a:solidFill>
                <a:latin typeface="Times New Roman"/>
                <a:ea typeface="+mn-lt"/>
                <a:cs typeface="Times New Roman"/>
              </a:rPr>
              <a:t>Exoplanet</a:t>
            </a:r>
            <a:r>
              <a:rPr lang="en-US" sz="2400" b="1">
                <a:solidFill>
                  <a:schemeClr val="bg1"/>
                </a:solidFill>
                <a:latin typeface="Times New Roman"/>
                <a:ea typeface="+mn-lt"/>
                <a:cs typeface="Times New Roman"/>
              </a:rPr>
              <a:t> = </a:t>
            </a:r>
            <a:r>
              <a:rPr lang="en-US" sz="2400">
                <a:solidFill>
                  <a:schemeClr val="bg1"/>
                </a:solidFill>
                <a:latin typeface="Times New Roman"/>
                <a:ea typeface="+mn-lt"/>
                <a:cs typeface="Times New Roman"/>
              </a:rPr>
              <a:t>planet outside our solar system</a:t>
            </a:r>
          </a:p>
        </p:txBody>
      </p:sp>
      <p:sp>
        <p:nvSpPr>
          <p:cNvPr id="8" name="TextBox 7">
            <a:extLst>
              <a:ext uri="{FF2B5EF4-FFF2-40B4-BE49-F238E27FC236}">
                <a16:creationId xmlns:a16="http://schemas.microsoft.com/office/drawing/2014/main" id="{1C371B85-B843-F946-B2F8-B9B8DE70B39A}"/>
              </a:ext>
            </a:extLst>
          </p:cNvPr>
          <p:cNvSpPr txBox="1"/>
          <p:nvPr/>
        </p:nvSpPr>
        <p:spPr>
          <a:xfrm>
            <a:off x="2371491" y="2117607"/>
            <a:ext cx="744549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baseline="0">
                <a:solidFill>
                  <a:srgbClr val="FFFFFF"/>
                </a:solidFill>
                <a:latin typeface="Times New Roman"/>
                <a:ea typeface="Arial"/>
                <a:cs typeface="Arial"/>
              </a:rPr>
              <a:t>Habitable </a:t>
            </a:r>
            <a:r>
              <a:rPr lang="en-US" sz="2400" b="1" u="sng">
                <a:solidFill>
                  <a:srgbClr val="FFFFFF"/>
                </a:solidFill>
                <a:latin typeface="Times New Roman"/>
                <a:ea typeface="Arial"/>
                <a:cs typeface="Arial"/>
              </a:rPr>
              <a:t>Zone</a:t>
            </a:r>
            <a:r>
              <a:rPr lang="en-US" sz="2400" b="1">
                <a:solidFill>
                  <a:srgbClr val="FFFFFF"/>
                </a:solidFill>
                <a:latin typeface="Times New Roman"/>
                <a:ea typeface="Arial"/>
                <a:cs typeface="Arial"/>
              </a:rPr>
              <a:t> = </a:t>
            </a:r>
            <a:r>
              <a:rPr lang="en-US" sz="2400">
                <a:solidFill>
                  <a:srgbClr val="FFFFFF"/>
                </a:solidFill>
                <a:latin typeface="Times New Roman"/>
                <a:ea typeface="Arial"/>
                <a:cs typeface="Arial"/>
              </a:rPr>
              <a:t>the</a:t>
            </a:r>
            <a:r>
              <a:rPr lang="en-US" sz="2400" baseline="0">
                <a:solidFill>
                  <a:srgbClr val="FFFFFF"/>
                </a:solidFill>
                <a:latin typeface="Times New Roman"/>
                <a:ea typeface="Arial"/>
                <a:cs typeface="Arial"/>
              </a:rPr>
              <a:t> region where liquid </a:t>
            </a:r>
            <a:r>
              <a:rPr lang="en-US" sz="2400">
                <a:solidFill>
                  <a:srgbClr val="FFFFFF"/>
                </a:solidFill>
                <a:latin typeface="Times New Roman"/>
                <a:ea typeface="Arial"/>
                <a:cs typeface="Arial"/>
              </a:rPr>
              <a:t>water can</a:t>
            </a:r>
            <a:r>
              <a:rPr lang="en-US" sz="2400" baseline="0">
                <a:solidFill>
                  <a:srgbClr val="FFFFFF"/>
                </a:solidFill>
                <a:latin typeface="Times New Roman"/>
                <a:ea typeface="Arial"/>
                <a:cs typeface="Arial"/>
              </a:rPr>
              <a:t> exist</a:t>
            </a:r>
            <a:endParaRPr lang="en-US" sz="2400"/>
          </a:p>
          <a:p>
            <a:pPr algn="ctr"/>
            <a:endParaRPr lang="en-US"/>
          </a:p>
        </p:txBody>
      </p:sp>
      <p:sp>
        <p:nvSpPr>
          <p:cNvPr id="3" name="Slide Number Placeholder 2">
            <a:extLst>
              <a:ext uri="{FF2B5EF4-FFF2-40B4-BE49-F238E27FC236}">
                <a16:creationId xmlns:a16="http://schemas.microsoft.com/office/drawing/2014/main" id="{4B9EA6A1-8A2A-C84A-B1C8-2AB3B40C98BE}"/>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2</a:t>
            </a:fld>
            <a:endParaRPr lang="en-US" sz="2400">
              <a:solidFill>
                <a:schemeClr val="bg1"/>
              </a:solidFill>
              <a:latin typeface="Times New Roman"/>
              <a:cs typeface="Times New Roman"/>
            </a:endParaRPr>
          </a:p>
        </p:txBody>
      </p:sp>
    </p:spTree>
    <p:extLst>
      <p:ext uri="{BB962C8B-B14F-4D97-AF65-F5344CB8AC3E}">
        <p14:creationId xmlns:p14="http://schemas.microsoft.com/office/powerpoint/2010/main" val="106996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31838B-5F11-D1E7-3DAD-9E1A7D76F72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D372DE-083F-515B-77DD-B2B3FA86933C}"/>
              </a:ext>
            </a:extLst>
          </p:cNvPr>
          <p:cNvSpPr>
            <a:spLocks noGrp="1"/>
          </p:cNvSpPr>
          <p:nvPr>
            <p:ph idx="1"/>
          </p:nvPr>
        </p:nvSpPr>
        <p:spPr>
          <a:xfrm>
            <a:off x="740328" y="1611705"/>
            <a:ext cx="5355468" cy="1820660"/>
          </a:xfrm>
        </p:spPr>
        <p:txBody>
          <a:bodyPr vert="horz" lIns="91440" tIns="45720" rIns="91440" bIns="45720" rtlCol="0" anchor="t">
            <a:normAutofit lnSpcReduction="10000"/>
          </a:bodyPr>
          <a:lstStyle/>
          <a:p>
            <a:pPr marL="0" indent="0">
              <a:buNone/>
            </a:pPr>
            <a:endParaRPr lang="en-US" sz="2000">
              <a:solidFill>
                <a:schemeClr val="bg1"/>
              </a:solidFill>
              <a:latin typeface="Times New Roman"/>
              <a:ea typeface="Calibri"/>
              <a:cs typeface="Times New Roman"/>
            </a:endParaRPr>
          </a:p>
          <a:p>
            <a:r>
              <a:rPr lang="en-US" sz="2000">
                <a:solidFill>
                  <a:schemeClr val="bg1"/>
                </a:solidFill>
                <a:latin typeface="Times New Roman"/>
                <a:ea typeface="Calibri"/>
                <a:cs typeface="Times New Roman"/>
              </a:rPr>
              <a:t>K2-18b is located in the habitable zone of its star </a:t>
            </a:r>
            <a:r>
              <a:rPr lang="en-US" sz="2000">
                <a:solidFill>
                  <a:schemeClr val="bg1"/>
                </a:solidFill>
                <a:latin typeface="Times New Roman"/>
                <a:ea typeface="+mn-lt"/>
                <a:cs typeface="Times New Roman"/>
              </a:rPr>
              <a:t>(Foreman-Mackey et al 2015)</a:t>
            </a:r>
            <a:endParaRPr lang="en-US" sz="2000">
              <a:solidFill>
                <a:schemeClr val="bg1"/>
              </a:solidFill>
              <a:latin typeface="Times New Roman"/>
              <a:cs typeface="Times New Roman"/>
            </a:endParaRPr>
          </a:p>
          <a:p>
            <a:r>
              <a:rPr lang="en-US" sz="2000">
                <a:solidFill>
                  <a:schemeClr val="bg1"/>
                </a:solidFill>
                <a:latin typeface="Times New Roman"/>
                <a:ea typeface="Calibri"/>
                <a:cs typeface="Times New Roman"/>
              </a:rPr>
              <a:t>Claims of atmospheric molecules that could support liquid water ocean and potential life </a:t>
            </a:r>
            <a:r>
              <a:rPr lang="en-US" sz="2000">
                <a:solidFill>
                  <a:schemeClr val="bg1"/>
                </a:solidFill>
                <a:latin typeface="Times New Roman"/>
                <a:ea typeface="+mn-lt"/>
                <a:cs typeface="Times New Roman"/>
              </a:rPr>
              <a:t>(Madhusudhan et al 2023 &amp; 2025)</a:t>
            </a:r>
          </a:p>
          <a:p>
            <a:pPr marL="0" indent="0">
              <a:buNone/>
            </a:pPr>
            <a:endParaRPr lang="en-US" sz="1200">
              <a:solidFill>
                <a:schemeClr val="bg1"/>
              </a:solidFill>
              <a:latin typeface="Times New Roman"/>
              <a:ea typeface="Calibri"/>
              <a:cs typeface="Times New Roman"/>
            </a:endParaRPr>
          </a:p>
          <a:p>
            <a:endParaRPr lang="en-US" sz="2000">
              <a:solidFill>
                <a:schemeClr val="bg1"/>
              </a:solidFill>
              <a:latin typeface="Times New Roman"/>
              <a:ea typeface="Calibri"/>
              <a:cs typeface="Times New Roman"/>
            </a:endParaRPr>
          </a:p>
        </p:txBody>
      </p:sp>
      <p:pic>
        <p:nvPicPr>
          <p:cNvPr id="3" name="Picture 2" descr="A diagram of the solar system&#10;&#10;AI-generated content may be incorrect.">
            <a:extLst>
              <a:ext uri="{FF2B5EF4-FFF2-40B4-BE49-F238E27FC236}">
                <a16:creationId xmlns:a16="http://schemas.microsoft.com/office/drawing/2014/main" id="{89C4E99D-673B-6530-EFD4-03380CCD6B03}"/>
              </a:ext>
            </a:extLst>
          </p:cNvPr>
          <p:cNvPicPr>
            <a:picLocks noChangeAspect="1"/>
          </p:cNvPicPr>
          <p:nvPr/>
        </p:nvPicPr>
        <p:blipFill>
          <a:blip r:embed="rId3"/>
          <a:srcRect t="969" r="97"/>
          <a:stretch>
            <a:fillRect/>
          </a:stretch>
        </p:blipFill>
        <p:spPr>
          <a:xfrm>
            <a:off x="6094308" y="495043"/>
            <a:ext cx="5799339" cy="5872156"/>
          </a:xfrm>
          <a:prstGeom prst="rect">
            <a:avLst/>
          </a:prstGeom>
        </p:spPr>
      </p:pic>
      <p:sp>
        <p:nvSpPr>
          <p:cNvPr id="6" name="TextBox 5">
            <a:extLst>
              <a:ext uri="{FF2B5EF4-FFF2-40B4-BE49-F238E27FC236}">
                <a16:creationId xmlns:a16="http://schemas.microsoft.com/office/drawing/2014/main" id="{74FABA55-F06B-4A06-F124-CB9AD301774D}"/>
              </a:ext>
            </a:extLst>
          </p:cNvPr>
          <p:cNvSpPr txBox="1"/>
          <p:nvPr/>
        </p:nvSpPr>
        <p:spPr>
          <a:xfrm>
            <a:off x="2292368" y="4340476"/>
            <a:ext cx="3605451" cy="147732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Times New Roman"/>
                <a:ea typeface="+mn-lt"/>
                <a:cs typeface="Times New Roman"/>
              </a:rPr>
              <a:t>In the case of exoplanet K2-18b:</a:t>
            </a:r>
          </a:p>
          <a:p>
            <a:pPr marL="285750" indent="-285750">
              <a:buFont typeface="Arial"/>
              <a:buChar char="•"/>
            </a:pPr>
            <a:r>
              <a:rPr lang="en-US">
                <a:solidFill>
                  <a:schemeClr val="bg1"/>
                </a:solidFill>
                <a:latin typeface="Times New Roman"/>
                <a:ea typeface="+mn-lt"/>
                <a:cs typeface="Times New Roman"/>
              </a:rPr>
              <a:t>Sub-Neptune planet </a:t>
            </a:r>
            <a:endParaRPr lang="en-US">
              <a:solidFill>
                <a:schemeClr val="bg1"/>
              </a:solidFill>
              <a:latin typeface="Times New Roman"/>
              <a:cs typeface="Times New Roman"/>
            </a:endParaRPr>
          </a:p>
          <a:p>
            <a:pPr marL="285750" indent="-285750">
              <a:buFont typeface="Arial"/>
              <a:buChar char="•"/>
            </a:pPr>
            <a:r>
              <a:rPr lang="en-US">
                <a:solidFill>
                  <a:schemeClr val="bg1"/>
                </a:solidFill>
                <a:latin typeface="Times New Roman"/>
                <a:ea typeface="+mn-lt"/>
                <a:cs typeface="Times New Roman"/>
              </a:rPr>
              <a:t>Between Earth &amp; Neptune in size</a:t>
            </a:r>
          </a:p>
          <a:p>
            <a:pPr marL="285750" indent="-285750">
              <a:buFont typeface="Arial"/>
              <a:buChar char="•"/>
            </a:pPr>
            <a:r>
              <a:rPr lang="en-US">
                <a:solidFill>
                  <a:schemeClr val="bg1"/>
                </a:solidFill>
                <a:latin typeface="Times New Roman"/>
                <a:ea typeface="+mn-lt"/>
                <a:cs typeface="Times New Roman"/>
              </a:rPr>
              <a:t>Hydrogen-rich atmosphere (Benneke et al 2019)</a:t>
            </a:r>
          </a:p>
        </p:txBody>
      </p:sp>
      <p:sp>
        <p:nvSpPr>
          <p:cNvPr id="8" name="Arrow: Right 7">
            <a:extLst>
              <a:ext uri="{FF2B5EF4-FFF2-40B4-BE49-F238E27FC236}">
                <a16:creationId xmlns:a16="http://schemas.microsoft.com/office/drawing/2014/main" id="{6F3854A6-1409-1BC9-BE5F-821C0E765870}"/>
              </a:ext>
            </a:extLst>
          </p:cNvPr>
          <p:cNvSpPr/>
          <p:nvPr/>
        </p:nvSpPr>
        <p:spPr>
          <a:xfrm>
            <a:off x="6095999" y="4823669"/>
            <a:ext cx="1167468" cy="23768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circle with lines in it&#10;&#10;AI-generated content may be incorrect.">
            <a:extLst>
              <a:ext uri="{FF2B5EF4-FFF2-40B4-BE49-F238E27FC236}">
                <a16:creationId xmlns:a16="http://schemas.microsoft.com/office/drawing/2014/main" id="{119F0F14-4B68-1BED-5491-675EB7652460}"/>
              </a:ext>
            </a:extLst>
          </p:cNvPr>
          <p:cNvPicPr>
            <a:picLocks noChangeAspect="1"/>
          </p:cNvPicPr>
          <p:nvPr/>
        </p:nvPicPr>
        <p:blipFill>
          <a:blip r:embed="rId4"/>
          <a:stretch>
            <a:fillRect/>
          </a:stretch>
        </p:blipFill>
        <p:spPr>
          <a:xfrm>
            <a:off x="7444223" y="4748648"/>
            <a:ext cx="393497" cy="387730"/>
          </a:xfrm>
          <a:prstGeom prst="rect">
            <a:avLst/>
          </a:prstGeom>
        </p:spPr>
      </p:pic>
      <p:sp>
        <p:nvSpPr>
          <p:cNvPr id="4" name="Slide Number Placeholder 3">
            <a:extLst>
              <a:ext uri="{FF2B5EF4-FFF2-40B4-BE49-F238E27FC236}">
                <a16:creationId xmlns:a16="http://schemas.microsoft.com/office/drawing/2014/main" id="{86DFE66B-D63C-75F4-E92B-0968B72EEB20}"/>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3</a:t>
            </a:fld>
            <a:endParaRPr lang="en-US" sz="2400">
              <a:solidFill>
                <a:schemeClr val="bg1"/>
              </a:solidFill>
              <a:latin typeface="Times New Roman"/>
              <a:cs typeface="Times New Roman"/>
            </a:endParaRPr>
          </a:p>
        </p:txBody>
      </p:sp>
      <p:sp>
        <p:nvSpPr>
          <p:cNvPr id="14" name="Title 1">
            <a:extLst>
              <a:ext uri="{FF2B5EF4-FFF2-40B4-BE49-F238E27FC236}">
                <a16:creationId xmlns:a16="http://schemas.microsoft.com/office/drawing/2014/main" id="{385255F6-1618-52C9-377C-DC131EA220D3}"/>
              </a:ext>
            </a:extLst>
          </p:cNvPr>
          <p:cNvSpPr>
            <a:spLocks noGrp="1"/>
          </p:cNvSpPr>
          <p:nvPr>
            <p:ph type="title"/>
          </p:nvPr>
        </p:nvSpPr>
        <p:spPr>
          <a:xfrm>
            <a:off x="321431" y="59685"/>
            <a:ext cx="11102714" cy="1344299"/>
          </a:xfrm>
        </p:spPr>
        <p:txBody>
          <a:bodyPr/>
          <a:lstStyle/>
          <a:p>
            <a:r>
              <a:rPr lang="en-US" b="1">
                <a:solidFill>
                  <a:schemeClr val="bg1"/>
                </a:solidFill>
                <a:latin typeface="Times New Roman"/>
                <a:cs typeface="Times New Roman"/>
              </a:rPr>
              <a:t>Why K2-18b?</a:t>
            </a:r>
            <a:endParaRPr lang="en-US" b="1" dirty="0">
              <a:solidFill>
                <a:schemeClr val="bg1"/>
              </a:solidFill>
              <a:latin typeface="Times New Roman"/>
              <a:cs typeface="Times New Roman"/>
            </a:endParaRPr>
          </a:p>
        </p:txBody>
      </p:sp>
    </p:spTree>
    <p:extLst>
      <p:ext uri="{BB962C8B-B14F-4D97-AF65-F5344CB8AC3E}">
        <p14:creationId xmlns:p14="http://schemas.microsoft.com/office/powerpoint/2010/main" val="372637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07A5FD-36CE-AE6C-B15C-60AFE3412372}"/>
            </a:ext>
          </a:extLst>
        </p:cNvPr>
        <p:cNvGrpSpPr/>
        <p:nvPr/>
      </p:nvGrpSpPr>
      <p:grpSpPr>
        <a:xfrm>
          <a:off x="0" y="0"/>
          <a:ext cx="0" cy="0"/>
          <a:chOff x="0" y="0"/>
          <a:chExt cx="0" cy="0"/>
        </a:xfrm>
      </p:grpSpPr>
      <p:pic>
        <p:nvPicPr>
          <p:cNvPr id="4" name="Content Placeholder 3" descr="A diagram of a solar system&#10;&#10;AI-generated content may be incorrect.">
            <a:extLst>
              <a:ext uri="{FF2B5EF4-FFF2-40B4-BE49-F238E27FC236}">
                <a16:creationId xmlns:a16="http://schemas.microsoft.com/office/drawing/2014/main" id="{D785756C-1233-500C-6B5C-35919B24A4A1}"/>
              </a:ext>
            </a:extLst>
          </p:cNvPr>
          <p:cNvPicPr>
            <a:picLocks noGrp="1" noChangeAspect="1"/>
          </p:cNvPicPr>
          <p:nvPr>
            <p:ph idx="1"/>
          </p:nvPr>
        </p:nvPicPr>
        <p:blipFill>
          <a:blip r:embed="rId2"/>
          <a:srcRect r="-126" b="26908"/>
          <a:stretch>
            <a:fillRect/>
          </a:stretch>
        </p:blipFill>
        <p:spPr>
          <a:xfrm>
            <a:off x="1869958" y="1790724"/>
            <a:ext cx="4525750" cy="4357060"/>
          </a:xfrm>
          <a:prstGeom prst="rect">
            <a:avLst/>
          </a:prstGeom>
        </p:spPr>
      </p:pic>
      <p:sp>
        <p:nvSpPr>
          <p:cNvPr id="7" name="Arrow: Right 6">
            <a:extLst>
              <a:ext uri="{FF2B5EF4-FFF2-40B4-BE49-F238E27FC236}">
                <a16:creationId xmlns:a16="http://schemas.microsoft.com/office/drawing/2014/main" id="{71B9B6AD-44E2-2BD4-81D2-9599E1A71DDB}"/>
              </a:ext>
            </a:extLst>
          </p:cNvPr>
          <p:cNvSpPr/>
          <p:nvPr/>
        </p:nvSpPr>
        <p:spPr>
          <a:xfrm>
            <a:off x="774449" y="2885128"/>
            <a:ext cx="1092742" cy="18695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 shot of a computer screen&#10;&#10;AI-generated content may be incorrect.">
            <a:extLst>
              <a:ext uri="{FF2B5EF4-FFF2-40B4-BE49-F238E27FC236}">
                <a16:creationId xmlns:a16="http://schemas.microsoft.com/office/drawing/2014/main" id="{993550FF-EDFD-7642-915F-D3749D648858}"/>
              </a:ext>
            </a:extLst>
          </p:cNvPr>
          <p:cNvPicPr>
            <a:picLocks noChangeAspect="1"/>
          </p:cNvPicPr>
          <p:nvPr/>
        </p:nvPicPr>
        <p:blipFill>
          <a:blip r:embed="rId3"/>
          <a:srcRect l="12429" t="47667" r="11130" b="30704"/>
          <a:stretch>
            <a:fillRect/>
          </a:stretch>
        </p:blipFill>
        <p:spPr>
          <a:xfrm>
            <a:off x="7171379" y="3618045"/>
            <a:ext cx="4879870" cy="1838114"/>
          </a:xfrm>
          <a:prstGeom prst="rect">
            <a:avLst/>
          </a:prstGeom>
        </p:spPr>
      </p:pic>
      <p:sp>
        <p:nvSpPr>
          <p:cNvPr id="9" name="TextBox 8">
            <a:extLst>
              <a:ext uri="{FF2B5EF4-FFF2-40B4-BE49-F238E27FC236}">
                <a16:creationId xmlns:a16="http://schemas.microsoft.com/office/drawing/2014/main" id="{23664A2A-18F6-F4E1-9886-E7F01009EE38}"/>
              </a:ext>
            </a:extLst>
          </p:cNvPr>
          <p:cNvSpPr txBox="1"/>
          <p:nvPr/>
        </p:nvSpPr>
        <p:spPr>
          <a:xfrm>
            <a:off x="614188" y="2540704"/>
            <a:ext cx="18534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Times New Roman"/>
                <a:ea typeface="+mn-lt"/>
                <a:cs typeface="Times New Roman"/>
              </a:rPr>
              <a:t>Out of Transit</a:t>
            </a:r>
          </a:p>
        </p:txBody>
      </p:sp>
      <p:sp>
        <p:nvSpPr>
          <p:cNvPr id="10" name="TextBox 9">
            <a:extLst>
              <a:ext uri="{FF2B5EF4-FFF2-40B4-BE49-F238E27FC236}">
                <a16:creationId xmlns:a16="http://schemas.microsoft.com/office/drawing/2014/main" id="{3482FD8B-C1A7-A443-153F-23C254C2D014}"/>
              </a:ext>
            </a:extLst>
          </p:cNvPr>
          <p:cNvSpPr txBox="1"/>
          <p:nvPr/>
        </p:nvSpPr>
        <p:spPr>
          <a:xfrm>
            <a:off x="6262294" y="2540703"/>
            <a:ext cx="185346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Times New Roman"/>
                <a:ea typeface="+mn-lt"/>
                <a:cs typeface="Times New Roman"/>
              </a:rPr>
              <a:t>Out of Transit</a:t>
            </a:r>
          </a:p>
        </p:txBody>
      </p:sp>
      <p:sp>
        <p:nvSpPr>
          <p:cNvPr id="11" name="Arrow: Left 10">
            <a:extLst>
              <a:ext uri="{FF2B5EF4-FFF2-40B4-BE49-F238E27FC236}">
                <a16:creationId xmlns:a16="http://schemas.microsoft.com/office/drawing/2014/main" id="{D504B434-FCAD-ECF5-F39B-97B96A12F2F8}"/>
              </a:ext>
            </a:extLst>
          </p:cNvPr>
          <p:cNvSpPr/>
          <p:nvPr/>
        </p:nvSpPr>
        <p:spPr>
          <a:xfrm>
            <a:off x="6398472" y="2879314"/>
            <a:ext cx="1145908" cy="191954"/>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AACCB4C-A50F-6907-58A7-C77BA8D21716}"/>
              </a:ext>
            </a:extLst>
          </p:cNvPr>
          <p:cNvSpPr/>
          <p:nvPr/>
        </p:nvSpPr>
        <p:spPr>
          <a:xfrm>
            <a:off x="4045871" y="1624280"/>
            <a:ext cx="183751" cy="338188"/>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5B4663-17D3-A218-467E-0900CF79DF1E}"/>
              </a:ext>
            </a:extLst>
          </p:cNvPr>
          <p:cNvSpPr txBox="1"/>
          <p:nvPr/>
        </p:nvSpPr>
        <p:spPr>
          <a:xfrm>
            <a:off x="2219621" y="1284275"/>
            <a:ext cx="45815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Times New Roman"/>
                <a:ea typeface="+mn-lt"/>
                <a:cs typeface="Times New Roman"/>
              </a:rPr>
              <a:t>Transit: light passes through atmosphere</a:t>
            </a:r>
          </a:p>
        </p:txBody>
      </p:sp>
      <p:sp>
        <p:nvSpPr>
          <p:cNvPr id="15" name="TextBox 14">
            <a:extLst>
              <a:ext uri="{FF2B5EF4-FFF2-40B4-BE49-F238E27FC236}">
                <a16:creationId xmlns:a16="http://schemas.microsoft.com/office/drawing/2014/main" id="{5BB2ECE8-F4D8-2CF6-7E47-6A30059519EE}"/>
              </a:ext>
            </a:extLst>
          </p:cNvPr>
          <p:cNvSpPr txBox="1"/>
          <p:nvPr/>
        </p:nvSpPr>
        <p:spPr>
          <a:xfrm>
            <a:off x="1370368" y="6187832"/>
            <a:ext cx="64952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ea typeface="+mn-lt"/>
                <a:cs typeface="+mn-lt"/>
              </a:rPr>
              <a:t>Molecules absorb specific wavelengths → spectral fingerprints</a:t>
            </a:r>
            <a:endParaRPr lang="en-US"/>
          </a:p>
        </p:txBody>
      </p:sp>
      <p:sp>
        <p:nvSpPr>
          <p:cNvPr id="16" name="TextBox 15">
            <a:extLst>
              <a:ext uri="{FF2B5EF4-FFF2-40B4-BE49-F238E27FC236}">
                <a16:creationId xmlns:a16="http://schemas.microsoft.com/office/drawing/2014/main" id="{234D3CC4-62D5-9426-C16E-AFF96E00ABFE}"/>
              </a:ext>
            </a:extLst>
          </p:cNvPr>
          <p:cNvSpPr txBox="1"/>
          <p:nvPr/>
        </p:nvSpPr>
        <p:spPr>
          <a:xfrm>
            <a:off x="8114427" y="5438701"/>
            <a:ext cx="34726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rPr>
              <a:t>Transit depth = blocked starlight</a:t>
            </a:r>
          </a:p>
        </p:txBody>
      </p:sp>
      <p:sp>
        <p:nvSpPr>
          <p:cNvPr id="3" name="Slide Number Placeholder 2">
            <a:extLst>
              <a:ext uri="{FF2B5EF4-FFF2-40B4-BE49-F238E27FC236}">
                <a16:creationId xmlns:a16="http://schemas.microsoft.com/office/drawing/2014/main" id="{1B7304DF-E4A3-E5B1-8E0C-1115C447D8D0}"/>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4</a:t>
            </a:fld>
            <a:endParaRPr lang="en-US" sz="2400">
              <a:solidFill>
                <a:schemeClr val="bg1"/>
              </a:solidFill>
              <a:latin typeface="Times New Roman"/>
              <a:cs typeface="Times New Roman"/>
            </a:endParaRPr>
          </a:p>
        </p:txBody>
      </p:sp>
      <p:sp>
        <p:nvSpPr>
          <p:cNvPr id="17" name="Title 1">
            <a:extLst>
              <a:ext uri="{FF2B5EF4-FFF2-40B4-BE49-F238E27FC236}">
                <a16:creationId xmlns:a16="http://schemas.microsoft.com/office/drawing/2014/main" id="{ED8EBBE0-D49E-3BDA-BF4B-44EE1441365D}"/>
              </a:ext>
            </a:extLst>
          </p:cNvPr>
          <p:cNvSpPr>
            <a:spLocks noGrp="1"/>
          </p:cNvSpPr>
          <p:nvPr>
            <p:ph type="title"/>
          </p:nvPr>
        </p:nvSpPr>
        <p:spPr>
          <a:xfrm>
            <a:off x="321431" y="59685"/>
            <a:ext cx="11102714" cy="1344299"/>
          </a:xfrm>
        </p:spPr>
        <p:txBody>
          <a:bodyPr/>
          <a:lstStyle/>
          <a:p>
            <a:r>
              <a:rPr lang="en-US" b="1" dirty="0">
                <a:solidFill>
                  <a:schemeClr val="bg1"/>
                </a:solidFill>
                <a:latin typeface="Times New Roman"/>
                <a:cs typeface="Times New Roman"/>
              </a:rPr>
              <a:t>Observing the Atmosphere </a:t>
            </a:r>
            <a:r>
              <a:rPr lang="en-US" b="1">
                <a:solidFill>
                  <a:schemeClr val="bg1"/>
                </a:solidFill>
                <a:latin typeface="Times New Roman"/>
                <a:cs typeface="Times New Roman"/>
              </a:rPr>
              <a:t>During Transit</a:t>
            </a:r>
            <a:r>
              <a:rPr lang="en-US" dirty="0">
                <a:solidFill>
                  <a:srgbClr val="000000"/>
                </a:solidFill>
                <a:latin typeface="Times New Roman"/>
                <a:cs typeface="Times New Roman"/>
              </a:rPr>
              <a:t> </a:t>
            </a:r>
            <a:endParaRPr lang="en-US" dirty="0"/>
          </a:p>
        </p:txBody>
      </p:sp>
    </p:spTree>
    <p:extLst>
      <p:ext uri="{BB962C8B-B14F-4D97-AF65-F5344CB8AC3E}">
        <p14:creationId xmlns:p14="http://schemas.microsoft.com/office/powerpoint/2010/main" val="221984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211C85-9354-2B09-4081-44D88C9CB36F}"/>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978988A-CFC0-B3B8-8D9A-D8E8191BF14A}"/>
              </a:ext>
            </a:extLst>
          </p:cNvPr>
          <p:cNvSpPr txBox="1"/>
          <p:nvPr/>
        </p:nvSpPr>
        <p:spPr>
          <a:xfrm>
            <a:off x="435354" y="5785555"/>
            <a:ext cx="983037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a:solidFill>
                  <a:schemeClr val="bg1"/>
                </a:solidFill>
                <a:latin typeface="Times New Roman"/>
                <a:ea typeface="+mn-lt"/>
                <a:cs typeface="Times New Roman"/>
              </a:rPr>
              <a:t>Peaks in the spectrum = light absorbed by molecules </a:t>
            </a:r>
            <a:endParaRPr lang="en-US">
              <a:solidFill>
                <a:schemeClr val="bg1"/>
              </a:solidFill>
              <a:latin typeface="Times New Roman"/>
              <a:cs typeface="Times New Roman"/>
            </a:endParaRPr>
          </a:p>
          <a:p>
            <a:pPr>
              <a:buFont typeface="Arial"/>
              <a:buChar char="•"/>
            </a:pPr>
            <a:r>
              <a:rPr lang="en-US">
                <a:solidFill>
                  <a:schemeClr val="bg1"/>
                </a:solidFill>
                <a:latin typeface="Times New Roman"/>
                <a:ea typeface="+mn-lt"/>
                <a:cs typeface="Times New Roman"/>
              </a:rPr>
              <a:t>Absorption →  more star light blocked, so planet appears larger → bigger transit depth </a:t>
            </a:r>
          </a:p>
          <a:p>
            <a:pPr>
              <a:buFont typeface="Arial"/>
              <a:buChar char="•"/>
            </a:pPr>
            <a:r>
              <a:rPr lang="en-US">
                <a:solidFill>
                  <a:schemeClr val="bg1"/>
                </a:solidFill>
                <a:latin typeface="Times New Roman"/>
                <a:ea typeface="+mn-lt"/>
                <a:cs typeface="Times New Roman"/>
              </a:rPr>
              <a:t>Each feature corresponds to a specific chemical signature</a:t>
            </a:r>
            <a:endParaRPr lang="en-US">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2B01CD03-749B-7B06-12AA-7001EDE468B4}"/>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5</a:t>
            </a:fld>
            <a:endParaRPr lang="en-US" sz="2400">
              <a:solidFill>
                <a:schemeClr val="bg1"/>
              </a:solidFill>
              <a:latin typeface="Times New Roman"/>
              <a:cs typeface="Times New Roman"/>
            </a:endParaRPr>
          </a:p>
        </p:txBody>
      </p:sp>
      <p:pic>
        <p:nvPicPr>
          <p:cNvPr id="5" name="Picture 4">
            <a:extLst>
              <a:ext uri="{FF2B5EF4-FFF2-40B4-BE49-F238E27FC236}">
                <a16:creationId xmlns:a16="http://schemas.microsoft.com/office/drawing/2014/main" id="{2DA3BB36-4DE9-D412-5BDA-87CA3AC70BD1}"/>
              </a:ext>
            </a:extLst>
          </p:cNvPr>
          <p:cNvPicPr>
            <a:picLocks noChangeAspect="1"/>
          </p:cNvPicPr>
          <p:nvPr/>
        </p:nvPicPr>
        <p:blipFill>
          <a:blip r:embed="rId2"/>
          <a:stretch>
            <a:fillRect/>
          </a:stretch>
        </p:blipFill>
        <p:spPr>
          <a:xfrm>
            <a:off x="433388" y="159598"/>
            <a:ext cx="11325225" cy="5619750"/>
          </a:xfrm>
          <a:prstGeom prst="rect">
            <a:avLst/>
          </a:prstGeom>
        </p:spPr>
      </p:pic>
    </p:spTree>
    <p:extLst>
      <p:ext uri="{BB962C8B-B14F-4D97-AF65-F5344CB8AC3E}">
        <p14:creationId xmlns:p14="http://schemas.microsoft.com/office/powerpoint/2010/main" val="142545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2DEC27-E316-9D31-1521-3836864AFEBE}"/>
            </a:ext>
          </a:extLst>
        </p:cNvPr>
        <p:cNvGrpSpPr/>
        <p:nvPr/>
      </p:nvGrpSpPr>
      <p:grpSpPr>
        <a:xfrm>
          <a:off x="0" y="0"/>
          <a:ext cx="0" cy="0"/>
          <a:chOff x="0" y="0"/>
          <a:chExt cx="0" cy="0"/>
        </a:xfrm>
      </p:grpSpPr>
      <p:pic>
        <p:nvPicPr>
          <p:cNvPr id="9" name="Picture 8" descr="A graph with blue dots and lines&#10;&#10;AI-generated content may be incorrect.">
            <a:extLst>
              <a:ext uri="{FF2B5EF4-FFF2-40B4-BE49-F238E27FC236}">
                <a16:creationId xmlns:a16="http://schemas.microsoft.com/office/drawing/2014/main" id="{62E52842-9BEE-3901-A386-141254935322}"/>
              </a:ext>
            </a:extLst>
          </p:cNvPr>
          <p:cNvPicPr>
            <a:picLocks noChangeAspect="1"/>
          </p:cNvPicPr>
          <p:nvPr/>
        </p:nvPicPr>
        <p:blipFill>
          <a:blip r:embed="rId3">
            <a:extLst>
              <a:ext uri="{BEBA8EAE-BF5A-486C-A8C5-ECC9F3942E4B}">
                <a14:imgProps xmlns:a14="http://schemas.microsoft.com/office/drawing/2010/main">
                  <a14:imgLayer r:embed="rId4">
                    <a14:imgEffect>
                      <a14:saturation sat="123000"/>
                    </a14:imgEffect>
                    <a14:imgEffect>
                      <a14:brightnessContrast bright="12000" contrast="21000"/>
                    </a14:imgEffect>
                  </a14:imgLayer>
                </a14:imgProps>
              </a:ext>
            </a:extLst>
          </a:blip>
          <a:stretch>
            <a:fillRect/>
          </a:stretch>
        </p:blipFill>
        <p:spPr>
          <a:xfrm>
            <a:off x="880988" y="1171138"/>
            <a:ext cx="10431257" cy="3710097"/>
          </a:xfrm>
          <a:prstGeom prst="rect">
            <a:avLst/>
          </a:prstGeom>
        </p:spPr>
      </p:pic>
      <p:sp>
        <p:nvSpPr>
          <p:cNvPr id="5" name="Content Placeholder 4">
            <a:extLst>
              <a:ext uri="{FF2B5EF4-FFF2-40B4-BE49-F238E27FC236}">
                <a16:creationId xmlns:a16="http://schemas.microsoft.com/office/drawing/2014/main" id="{0208D998-5C40-C9A9-EAF4-4567520E95A1}"/>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4" name="TextBox 3">
            <a:extLst>
              <a:ext uri="{FF2B5EF4-FFF2-40B4-BE49-F238E27FC236}">
                <a16:creationId xmlns:a16="http://schemas.microsoft.com/office/drawing/2014/main" id="{6E587145-9D49-7C68-5DFF-4DD54C9D400C}"/>
              </a:ext>
            </a:extLst>
          </p:cNvPr>
          <p:cNvSpPr txBox="1"/>
          <p:nvPr/>
        </p:nvSpPr>
        <p:spPr>
          <a:xfrm>
            <a:off x="319699" y="5203041"/>
            <a:ext cx="3290108" cy="1156086"/>
          </a:xfrm>
          <a:prstGeom prst="rect">
            <a:avLst/>
          </a:prstGeom>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600" b="1" u="sng">
                <a:solidFill>
                  <a:schemeClr val="bg1"/>
                </a:solidFill>
                <a:latin typeface="Times New Roman"/>
                <a:ea typeface="+mn-lt"/>
                <a:cs typeface="Times New Roman"/>
              </a:rPr>
              <a:t>Goal:</a:t>
            </a:r>
            <a:endParaRPr lang="en-US" sz="1600" u="sng">
              <a:solidFill>
                <a:schemeClr val="bg1"/>
              </a:solidFill>
              <a:latin typeface="Times New Roman"/>
              <a:ea typeface="+mn-lt"/>
              <a:cs typeface="Times New Roman"/>
            </a:endParaRPr>
          </a:p>
          <a:p>
            <a:pPr marL="285750" indent="-285750">
              <a:lnSpc>
                <a:spcPct val="150000"/>
              </a:lnSpc>
              <a:buFont typeface="Arial"/>
              <a:buChar char="•"/>
            </a:pPr>
            <a:r>
              <a:rPr lang="en-US" sz="1600">
                <a:solidFill>
                  <a:schemeClr val="bg1"/>
                </a:solidFill>
                <a:latin typeface="Times New Roman"/>
                <a:ea typeface="+mn-lt"/>
                <a:cs typeface="Times New Roman"/>
              </a:rPr>
              <a:t>Match atmospheric models to the observed spectrum</a:t>
            </a:r>
            <a:endParaRPr lang="en-US" sz="1600">
              <a:solidFill>
                <a:schemeClr val="bg1"/>
              </a:solidFill>
              <a:latin typeface="Times New Roman"/>
              <a:cs typeface="Times New Roman"/>
            </a:endParaRPr>
          </a:p>
        </p:txBody>
      </p:sp>
      <p:sp>
        <p:nvSpPr>
          <p:cNvPr id="6" name="TextBox 5">
            <a:extLst>
              <a:ext uri="{FF2B5EF4-FFF2-40B4-BE49-F238E27FC236}">
                <a16:creationId xmlns:a16="http://schemas.microsoft.com/office/drawing/2014/main" id="{F94FD9A4-9358-7F1F-1A45-791EC4FFC1CD}"/>
              </a:ext>
            </a:extLst>
          </p:cNvPr>
          <p:cNvSpPr txBox="1"/>
          <p:nvPr/>
        </p:nvSpPr>
        <p:spPr>
          <a:xfrm>
            <a:off x="319570" y="4674430"/>
            <a:ext cx="468884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chemeClr val="bg1"/>
                </a:solidFill>
                <a:ea typeface="+mn-lt"/>
                <a:cs typeface="+mn-lt"/>
              </a:rPr>
              <a:t>Abundances based on (Madhusudhan et al. 2023); CH₄, CO₂, H₂O, NH₃, CO </a:t>
            </a:r>
            <a:r>
              <a:rPr lang="en-US" sz="1050" dirty="0">
                <a:solidFill>
                  <a:schemeClr val="bg1"/>
                </a:solidFill>
                <a:ea typeface="+mn-lt"/>
                <a:cs typeface="+mn-lt"/>
              </a:rPr>
              <a:t>varied, others fixed at 10⁻¹⁰</a:t>
            </a:r>
            <a:endParaRPr lang="en-US" dirty="0">
              <a:solidFill>
                <a:schemeClr val="bg1"/>
              </a:solidFill>
            </a:endParaRPr>
          </a:p>
        </p:txBody>
      </p:sp>
      <p:sp>
        <p:nvSpPr>
          <p:cNvPr id="7" name="TextBox 6">
            <a:extLst>
              <a:ext uri="{FF2B5EF4-FFF2-40B4-BE49-F238E27FC236}">
                <a16:creationId xmlns:a16="http://schemas.microsoft.com/office/drawing/2014/main" id="{87499151-C693-D35C-1039-0A2AF03F67A5}"/>
              </a:ext>
            </a:extLst>
          </p:cNvPr>
          <p:cNvSpPr txBox="1"/>
          <p:nvPr/>
        </p:nvSpPr>
        <p:spPr>
          <a:xfrm>
            <a:off x="3803341" y="5204467"/>
            <a:ext cx="4587992" cy="1442959"/>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a:solidFill>
                  <a:schemeClr val="bg1"/>
                </a:solidFill>
                <a:latin typeface="Times New Roman"/>
                <a:cs typeface="Times New Roman"/>
              </a:rPr>
              <a:t>Method:</a:t>
            </a:r>
            <a:endParaRPr lang="en-US" sz="1600">
              <a:solidFill>
                <a:schemeClr val="bg1"/>
              </a:solidFill>
              <a:latin typeface="Times New Roman"/>
              <a:cs typeface="Times New Roman"/>
            </a:endParaRPr>
          </a:p>
          <a:p>
            <a:pPr marL="285750" indent="-285750">
              <a:lnSpc>
                <a:spcPct val="150000"/>
              </a:lnSpc>
              <a:buFont typeface="Arial,Sans-Serif"/>
              <a:buChar char="•"/>
            </a:pPr>
            <a:r>
              <a:rPr lang="en-US" sz="1600">
                <a:solidFill>
                  <a:schemeClr val="bg1"/>
                </a:solidFill>
                <a:latin typeface="Times New Roman"/>
                <a:cs typeface="Times New Roman"/>
              </a:rPr>
              <a:t>Vary molecular abundances (H₂O, CH₄, CO₂, CO, NH₃) </a:t>
            </a:r>
          </a:p>
          <a:p>
            <a:pPr marL="285750" indent="-285750">
              <a:lnSpc>
                <a:spcPct val="150000"/>
              </a:lnSpc>
              <a:buFont typeface="Arial,Sans-Serif"/>
              <a:buChar char="•"/>
            </a:pPr>
            <a:r>
              <a:rPr lang="en-US" sz="1600">
                <a:solidFill>
                  <a:schemeClr val="bg1"/>
                </a:solidFill>
                <a:latin typeface="Times New Roman"/>
                <a:cs typeface="Times New Roman"/>
              </a:rPr>
              <a:t>Adjust temperature and reference pressure</a:t>
            </a:r>
            <a:r>
              <a:rPr lang="en-US">
                <a:solidFill>
                  <a:schemeClr val="bg1"/>
                </a:solidFill>
                <a:latin typeface="Times New Roman"/>
                <a:cs typeface="Times New Roman"/>
              </a:rPr>
              <a:t> </a:t>
            </a:r>
          </a:p>
        </p:txBody>
      </p:sp>
      <p:sp>
        <p:nvSpPr>
          <p:cNvPr id="8" name="TextBox 7">
            <a:extLst>
              <a:ext uri="{FF2B5EF4-FFF2-40B4-BE49-F238E27FC236}">
                <a16:creationId xmlns:a16="http://schemas.microsoft.com/office/drawing/2014/main" id="{397C0E39-5827-4B86-9951-26035E0384A6}"/>
              </a:ext>
            </a:extLst>
          </p:cNvPr>
          <p:cNvSpPr txBox="1"/>
          <p:nvPr/>
        </p:nvSpPr>
        <p:spPr>
          <a:xfrm>
            <a:off x="8619283" y="5203260"/>
            <a:ext cx="3247213" cy="1156086"/>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1600" b="1" u="sng">
                <a:solidFill>
                  <a:schemeClr val="bg1"/>
                </a:solidFill>
                <a:latin typeface="Times New Roman"/>
                <a:cs typeface="Times New Roman"/>
              </a:rPr>
              <a:t>Result:</a:t>
            </a:r>
            <a:endParaRPr lang="en-US" sz="1600" dirty="0">
              <a:solidFill>
                <a:schemeClr val="bg1"/>
              </a:solidFill>
              <a:latin typeface="Times New Roman"/>
              <a:cs typeface="Times New Roman"/>
            </a:endParaRPr>
          </a:p>
          <a:p>
            <a:pPr marL="285750" indent="-285750">
              <a:lnSpc>
                <a:spcPct val="150000"/>
              </a:lnSpc>
              <a:buFont typeface="Arial,Sans-Serif"/>
              <a:buChar char="•"/>
            </a:pPr>
            <a:r>
              <a:rPr lang="en-US" sz="1600" dirty="0">
                <a:solidFill>
                  <a:schemeClr val="bg1"/>
                </a:solidFill>
                <a:latin typeface="Times New Roman"/>
                <a:cs typeface="Times New Roman"/>
              </a:rPr>
              <a:t>Identify combinations that best reproduce spectral features</a:t>
            </a:r>
          </a:p>
        </p:txBody>
      </p:sp>
      <p:sp>
        <p:nvSpPr>
          <p:cNvPr id="3" name="Slide Number Placeholder 2">
            <a:extLst>
              <a:ext uri="{FF2B5EF4-FFF2-40B4-BE49-F238E27FC236}">
                <a16:creationId xmlns:a16="http://schemas.microsoft.com/office/drawing/2014/main" id="{0F9746FF-5542-2854-65FE-3CD11B07EF96}"/>
              </a:ext>
            </a:extLst>
          </p:cNvPr>
          <p:cNvSpPr>
            <a:spLocks noGrp="1"/>
          </p:cNvSpPr>
          <p:nvPr>
            <p:ph type="sldNum" sz="quarter" idx="12"/>
          </p:nvPr>
        </p:nvSpPr>
        <p:spPr>
          <a:xfrm>
            <a:off x="8616846" y="6493760"/>
            <a:ext cx="2743200" cy="365125"/>
          </a:xfrm>
        </p:spPr>
        <p:txBody>
          <a:bodyPr/>
          <a:lstStyle/>
          <a:p>
            <a:fld id="{330EA680-D336-4FF7-8B7A-9848BB0A1C32}" type="slidenum">
              <a:rPr lang="en-US" sz="2000" dirty="0" smtClean="0">
                <a:solidFill>
                  <a:schemeClr val="bg1"/>
                </a:solidFill>
                <a:latin typeface="Times New Roman"/>
                <a:cs typeface="Times New Roman"/>
              </a:rPr>
              <a:t>6</a:t>
            </a:fld>
            <a:endParaRPr lang="en-US" sz="2000">
              <a:solidFill>
                <a:schemeClr val="bg1"/>
              </a:solidFill>
              <a:latin typeface="Times New Roman"/>
              <a:cs typeface="Times New Roman"/>
            </a:endParaRPr>
          </a:p>
        </p:txBody>
      </p:sp>
      <p:sp>
        <p:nvSpPr>
          <p:cNvPr id="13" name="Title 1">
            <a:extLst>
              <a:ext uri="{FF2B5EF4-FFF2-40B4-BE49-F238E27FC236}">
                <a16:creationId xmlns:a16="http://schemas.microsoft.com/office/drawing/2014/main" id="{A341AF33-6D6A-012E-FCDE-42B62E2834BA}"/>
              </a:ext>
            </a:extLst>
          </p:cNvPr>
          <p:cNvSpPr txBox="1">
            <a:spLocks/>
          </p:cNvSpPr>
          <p:nvPr/>
        </p:nvSpPr>
        <p:spPr>
          <a:xfrm>
            <a:off x="321431" y="59685"/>
            <a:ext cx="11102714" cy="1344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Forward Modeling the Atmosphere</a:t>
            </a:r>
            <a:endParaRPr lang="en-US">
              <a:solidFill>
                <a:srgbClr val="000000"/>
              </a:solidFill>
              <a:latin typeface="Times New Roman"/>
              <a:cs typeface="Times New Roman"/>
            </a:endParaRPr>
          </a:p>
        </p:txBody>
      </p:sp>
    </p:spTree>
    <p:extLst>
      <p:ext uri="{BB962C8B-B14F-4D97-AF65-F5344CB8AC3E}">
        <p14:creationId xmlns:p14="http://schemas.microsoft.com/office/powerpoint/2010/main" val="385095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D444501-B166-37E9-AA8F-C9EE1AB3F7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9F8675-766E-E0B5-BD24-3504528DC2DA}"/>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6" name="TextBox 5">
            <a:extLst>
              <a:ext uri="{FF2B5EF4-FFF2-40B4-BE49-F238E27FC236}">
                <a16:creationId xmlns:a16="http://schemas.microsoft.com/office/drawing/2014/main" id="{9E4E0643-8887-D15F-1A71-9CCE933EB964}"/>
              </a:ext>
            </a:extLst>
          </p:cNvPr>
          <p:cNvSpPr txBox="1"/>
          <p:nvPr/>
        </p:nvSpPr>
        <p:spPr>
          <a:xfrm>
            <a:off x="403817" y="334354"/>
            <a:ext cx="9948317" cy="151990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b="1" u="sng">
                <a:solidFill>
                  <a:schemeClr val="bg1"/>
                </a:solidFill>
                <a:latin typeface="Times New Roman"/>
                <a:cs typeface="Times New Roman"/>
              </a:rPr>
              <a:t>Claims of a Liquid Water Ocean:</a:t>
            </a:r>
            <a:endParaRPr lang="en-US" sz="2800" u="sng">
              <a:solidFill>
                <a:schemeClr val="bg1"/>
              </a:solidFill>
              <a:latin typeface="Times New Roman"/>
              <a:cs typeface="Times New Roman"/>
            </a:endParaRPr>
          </a:p>
          <a:p>
            <a:pPr>
              <a:lnSpc>
                <a:spcPct val="150000"/>
              </a:lnSpc>
              <a:buFont typeface="Arial"/>
              <a:buChar char="•"/>
            </a:pPr>
            <a:r>
              <a:rPr lang="en-US" dirty="0">
                <a:solidFill>
                  <a:schemeClr val="bg1"/>
                </a:solidFill>
                <a:latin typeface="Times New Roman"/>
                <a:cs typeface="Times New Roman"/>
              </a:rPr>
              <a:t>Ammonia (NH₃) may indicate presence or absence of a liquid water ocean (Hu et al. 2025)</a:t>
            </a:r>
          </a:p>
          <a:p>
            <a:pPr>
              <a:lnSpc>
                <a:spcPct val="150000"/>
              </a:lnSpc>
              <a:buFont typeface="Arial"/>
              <a:buChar char="•"/>
            </a:pPr>
            <a:r>
              <a:rPr lang="en-US">
                <a:solidFill>
                  <a:schemeClr val="bg1"/>
                </a:solidFill>
                <a:latin typeface="Times New Roman"/>
                <a:cs typeface="Times New Roman"/>
              </a:rPr>
              <a:t>Forward model runs with varying NH₃ abundances</a:t>
            </a:r>
          </a:p>
        </p:txBody>
      </p:sp>
      <p:pic>
        <p:nvPicPr>
          <p:cNvPr id="2" name="Picture 1" descr="A graph with blue and orange lines and dots&#10;&#10;AI-generated content may be incorrect.">
            <a:extLst>
              <a:ext uri="{FF2B5EF4-FFF2-40B4-BE49-F238E27FC236}">
                <a16:creationId xmlns:a16="http://schemas.microsoft.com/office/drawing/2014/main" id="{F5B2C59A-A36D-3736-8894-75E8E171B6B2}"/>
              </a:ext>
            </a:extLst>
          </p:cNvPr>
          <p:cNvPicPr>
            <a:picLocks noChangeAspect="1"/>
          </p:cNvPicPr>
          <p:nvPr/>
        </p:nvPicPr>
        <p:blipFill>
          <a:blip r:embed="rId3">
            <a:extLst>
              <a:ext uri="{BEBA8EAE-BF5A-486C-A8C5-ECC9F3942E4B}">
                <a14:imgProps xmlns:a14="http://schemas.microsoft.com/office/drawing/2010/main">
                  <a14:imgLayer r:embed="rId4">
                    <a14:imgEffect>
                      <a14:saturation sat="123000"/>
                    </a14:imgEffect>
                    <a14:imgEffect>
                      <a14:brightnessContrast bright="-4000" contrast="25000"/>
                    </a14:imgEffect>
                  </a14:imgLayer>
                </a14:imgProps>
              </a:ext>
            </a:extLst>
          </a:blip>
          <a:stretch>
            <a:fillRect/>
          </a:stretch>
        </p:blipFill>
        <p:spPr>
          <a:xfrm>
            <a:off x="252158" y="2298142"/>
            <a:ext cx="11681867" cy="4146356"/>
          </a:xfrm>
          <a:prstGeom prst="rect">
            <a:avLst/>
          </a:prstGeom>
        </p:spPr>
      </p:pic>
      <p:sp>
        <p:nvSpPr>
          <p:cNvPr id="3" name="Slide Number Placeholder 2">
            <a:extLst>
              <a:ext uri="{FF2B5EF4-FFF2-40B4-BE49-F238E27FC236}">
                <a16:creationId xmlns:a16="http://schemas.microsoft.com/office/drawing/2014/main" id="{B96DBF69-D96C-ACD7-A56A-BD603EC9567C}"/>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7</a:t>
            </a:fld>
            <a:endParaRPr lang="en-US" sz="2400">
              <a:solidFill>
                <a:schemeClr val="bg1"/>
              </a:solidFill>
              <a:latin typeface="Times New Roman"/>
              <a:cs typeface="Times New Roman"/>
            </a:endParaRPr>
          </a:p>
        </p:txBody>
      </p:sp>
    </p:spTree>
    <p:extLst>
      <p:ext uri="{BB962C8B-B14F-4D97-AF65-F5344CB8AC3E}">
        <p14:creationId xmlns:p14="http://schemas.microsoft.com/office/powerpoint/2010/main" val="3895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85630E-82D5-D2E8-1620-04C5D3BD6B1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03D0C68-096D-D626-F5F3-56892628B93B}"/>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6" name="TextBox 5">
            <a:extLst>
              <a:ext uri="{FF2B5EF4-FFF2-40B4-BE49-F238E27FC236}">
                <a16:creationId xmlns:a16="http://schemas.microsoft.com/office/drawing/2014/main" id="{1E34F0DF-BA72-C0F1-C15C-C9518B5712DB}"/>
              </a:ext>
            </a:extLst>
          </p:cNvPr>
          <p:cNvSpPr txBox="1"/>
          <p:nvPr/>
        </p:nvSpPr>
        <p:spPr>
          <a:xfrm>
            <a:off x="583786" y="444029"/>
            <a:ext cx="5730649" cy="166199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Sans-Serif"/>
              <a:buChar char="•"/>
            </a:pPr>
            <a:r>
              <a:rPr lang="en-US" sz="2000">
                <a:solidFill>
                  <a:schemeClr val="bg1"/>
                </a:solidFill>
                <a:latin typeface="Times New Roman"/>
                <a:cs typeface="Times New Roman"/>
              </a:rPr>
              <a:t>Many abundances fit the data similarly</a:t>
            </a:r>
            <a:endParaRPr lang="en-US"/>
          </a:p>
          <a:p>
            <a:pPr marL="285750" indent="-285750">
              <a:lnSpc>
                <a:spcPct val="150000"/>
              </a:lnSpc>
              <a:buFont typeface="Arial,Sans-Serif"/>
              <a:buChar char="•"/>
            </a:pPr>
            <a:r>
              <a:rPr lang="en-US" sz="2000">
                <a:solidFill>
                  <a:schemeClr val="bg1"/>
                </a:solidFill>
                <a:latin typeface="Times New Roman"/>
                <a:cs typeface="Times New Roman"/>
              </a:rPr>
              <a:t>NH₃ does not produce a unique spectral signature</a:t>
            </a:r>
          </a:p>
          <a:p>
            <a:pPr marL="285750" indent="-285750">
              <a:lnSpc>
                <a:spcPct val="150000"/>
              </a:lnSpc>
              <a:buFont typeface="Arial,Sans-Serif"/>
              <a:buChar char="•"/>
            </a:pPr>
            <a:r>
              <a:rPr lang="en-US" sz="2000">
                <a:solidFill>
                  <a:schemeClr val="bg1"/>
                </a:solidFill>
                <a:latin typeface="Times New Roman"/>
                <a:cs typeface="Times New Roman"/>
              </a:rPr>
              <a:t>Conclusion: NH₃ is not well constrained</a:t>
            </a:r>
          </a:p>
          <a:p>
            <a:pPr>
              <a:buFont typeface="Arial"/>
              <a:buChar char="•"/>
            </a:pPr>
            <a:endParaRPr lang="en-US" sz="1200">
              <a:latin typeface="Times New Roman"/>
              <a:cs typeface="Times New Roman"/>
            </a:endParaRPr>
          </a:p>
        </p:txBody>
      </p:sp>
      <p:pic>
        <p:nvPicPr>
          <p:cNvPr id="3" name="Picture 2">
            <a:extLst>
              <a:ext uri="{FF2B5EF4-FFF2-40B4-BE49-F238E27FC236}">
                <a16:creationId xmlns:a16="http://schemas.microsoft.com/office/drawing/2014/main" id="{3365C046-FD1B-EC06-FF56-3985EF9EE70A}"/>
              </a:ext>
            </a:extLst>
          </p:cNvPr>
          <p:cNvPicPr>
            <a:picLocks noChangeAspect="1"/>
          </p:cNvPicPr>
          <p:nvPr/>
        </p:nvPicPr>
        <p:blipFill>
          <a:blip r:embed="rId3">
            <a:extLst>
              <a:ext uri="{BEBA8EAE-BF5A-486C-A8C5-ECC9F3942E4B}">
                <a14:imgProps xmlns:a14="http://schemas.microsoft.com/office/drawing/2010/main">
                  <a14:imgLayer r:embed="rId4">
                    <a14:imgEffect>
                      <a14:saturation sat="188000"/>
                    </a14:imgEffect>
                    <a14:imgEffect>
                      <a14:brightnessContrast bright="21000" contrast="52000"/>
                    </a14:imgEffect>
                  </a14:imgLayer>
                </a14:imgProps>
              </a:ext>
            </a:extLst>
          </a:blip>
          <a:stretch>
            <a:fillRect/>
          </a:stretch>
        </p:blipFill>
        <p:spPr>
          <a:xfrm>
            <a:off x="6626597" y="98382"/>
            <a:ext cx="5451645" cy="4010680"/>
          </a:xfrm>
          <a:prstGeom prst="rect">
            <a:avLst/>
          </a:prstGeom>
        </p:spPr>
      </p:pic>
      <p:sp>
        <p:nvSpPr>
          <p:cNvPr id="4" name="TextBox 3">
            <a:extLst>
              <a:ext uri="{FF2B5EF4-FFF2-40B4-BE49-F238E27FC236}">
                <a16:creationId xmlns:a16="http://schemas.microsoft.com/office/drawing/2014/main" id="{5FBDFC52-1D84-39CF-C4CC-3D7A61C72E28}"/>
              </a:ext>
            </a:extLst>
          </p:cNvPr>
          <p:cNvSpPr txBox="1"/>
          <p:nvPr/>
        </p:nvSpPr>
        <p:spPr>
          <a:xfrm>
            <a:off x="6441319" y="4743586"/>
            <a:ext cx="581357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lnSpc>
                <a:spcPct val="150000"/>
              </a:lnSpc>
              <a:buFont typeface="Arial,Sans-Serif"/>
              <a:buChar char="•"/>
            </a:pPr>
            <a:r>
              <a:rPr lang="en-US" sz="2000" i="0" u="none" strike="noStrike" baseline="0">
                <a:solidFill>
                  <a:srgbClr val="FFFFFF"/>
                </a:solidFill>
                <a:latin typeface="Times New Roman"/>
                <a:ea typeface="Arial"/>
                <a:cs typeface="Times New Roman"/>
              </a:rPr>
              <a:t>χ² measures goodness of fit between model and data</a:t>
            </a:r>
            <a:r>
              <a:rPr lang="en-US" sz="2000" i="0">
                <a:solidFill>
                  <a:srgbClr val="000000"/>
                </a:solidFill>
                <a:latin typeface="Times New Roman"/>
                <a:ea typeface="Arial"/>
                <a:cs typeface="Times New Roman"/>
              </a:rPr>
              <a:t>​</a:t>
            </a:r>
            <a:endParaRPr lang="en-US"/>
          </a:p>
          <a:p>
            <a:pPr marL="228600" lvl="0" indent="-228600" algn="l" rtl="0">
              <a:lnSpc>
                <a:spcPct val="150000"/>
              </a:lnSpc>
              <a:buFont typeface="Arial,Sans-Serif"/>
              <a:buChar char="•"/>
            </a:pPr>
            <a:r>
              <a:rPr lang="en-US" sz="2000" i="0" u="none" strike="noStrike" baseline="0">
                <a:solidFill>
                  <a:srgbClr val="FFFFFF"/>
                </a:solidFill>
                <a:latin typeface="Times New Roman"/>
                <a:ea typeface="Arial"/>
                <a:cs typeface="Times New Roman"/>
              </a:rPr>
              <a:t>Multiple low χ² values → multiple valid interpretations</a:t>
            </a:r>
            <a:r>
              <a:rPr lang="en-US" sz="2000" i="0">
                <a:solidFill>
                  <a:srgbClr val="000000"/>
                </a:solidFill>
                <a:latin typeface="Times New Roman"/>
                <a:ea typeface="Arial"/>
                <a:cs typeface="Times New Roman"/>
              </a:rPr>
              <a:t>​</a:t>
            </a:r>
          </a:p>
          <a:p>
            <a:pPr marL="228600" lvl="0" indent="-228600" algn="l" rtl="0">
              <a:lnSpc>
                <a:spcPct val="150000"/>
              </a:lnSpc>
              <a:buFont typeface="Arial,Sans-Serif"/>
              <a:buChar char="•"/>
            </a:pPr>
            <a:r>
              <a:rPr lang="en-US" sz="2000" i="0" u="none" strike="noStrike" baseline="0">
                <a:solidFill>
                  <a:srgbClr val="FFFFFF"/>
                </a:solidFill>
                <a:latin typeface="Times New Roman"/>
                <a:ea typeface="Arial"/>
                <a:cs typeface="Times New Roman"/>
              </a:rPr>
              <a:t>Confirms atmospheric degeneracy</a:t>
            </a:r>
            <a:r>
              <a:rPr lang="en-US" sz="2000" i="0">
                <a:solidFill>
                  <a:srgbClr val="000000"/>
                </a:solidFill>
                <a:latin typeface="Times New Roman"/>
                <a:ea typeface="Arial"/>
                <a:cs typeface="Times New Roman"/>
              </a:rPr>
              <a:t>​</a:t>
            </a:r>
          </a:p>
          <a:p>
            <a:pPr marL="228600" lvl="0" indent="-228600" algn="l" rtl="0">
              <a:buFont typeface="Arial,Sans-Serif"/>
              <a:buChar char="•"/>
            </a:pPr>
            <a:endParaRPr lang="en-US" i="0">
              <a:solidFill>
                <a:srgbClr val="000000"/>
              </a:solidFill>
              <a:latin typeface="Times New Roman"/>
              <a:ea typeface="Arial"/>
              <a:cs typeface="Times New Roman"/>
            </a:endParaRPr>
          </a:p>
        </p:txBody>
      </p:sp>
      <p:sp>
        <p:nvSpPr>
          <p:cNvPr id="2" name="Arrow: Down 1">
            <a:extLst>
              <a:ext uri="{FF2B5EF4-FFF2-40B4-BE49-F238E27FC236}">
                <a16:creationId xmlns:a16="http://schemas.microsoft.com/office/drawing/2014/main" id="{3ABA9D5A-0114-303A-59B8-A3DF0066C1CC}"/>
              </a:ext>
            </a:extLst>
          </p:cNvPr>
          <p:cNvSpPr/>
          <p:nvPr/>
        </p:nvSpPr>
        <p:spPr>
          <a:xfrm>
            <a:off x="3292678" y="2104239"/>
            <a:ext cx="195743" cy="713064"/>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46435229-E7F8-078D-B56F-E27BC7779D71}"/>
              </a:ext>
            </a:extLst>
          </p:cNvPr>
          <p:cNvSpPr/>
          <p:nvPr/>
        </p:nvSpPr>
        <p:spPr>
          <a:xfrm>
            <a:off x="9245340" y="4048221"/>
            <a:ext cx="209725" cy="699082"/>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with numbers and lines&#10;&#10;AI-generated content may be incorrect.">
            <a:extLst>
              <a:ext uri="{FF2B5EF4-FFF2-40B4-BE49-F238E27FC236}">
                <a16:creationId xmlns:a16="http://schemas.microsoft.com/office/drawing/2014/main" id="{025E1146-E5EE-618C-699B-6B87025649AA}"/>
              </a:ext>
            </a:extLst>
          </p:cNvPr>
          <p:cNvPicPr>
            <a:picLocks noChangeAspect="1"/>
          </p:cNvPicPr>
          <p:nvPr/>
        </p:nvPicPr>
        <p:blipFill>
          <a:blip r:embed="rId5">
            <a:extLst>
              <a:ext uri="{BEBA8EAE-BF5A-486C-A8C5-ECC9F3942E4B}">
                <a14:imgProps xmlns:a14="http://schemas.microsoft.com/office/drawing/2010/main">
                  <a14:imgLayer r:embed="rId6">
                    <a14:imgEffect>
                      <a14:saturation sat="154000"/>
                    </a14:imgEffect>
                    <a14:imgEffect>
                      <a14:brightnessContrast bright="17000" contrast="19000"/>
                    </a14:imgEffect>
                  </a14:imgLayer>
                </a14:imgProps>
              </a:ext>
            </a:extLst>
          </a:blip>
          <a:stretch>
            <a:fillRect/>
          </a:stretch>
        </p:blipFill>
        <p:spPr>
          <a:xfrm>
            <a:off x="285932" y="3019171"/>
            <a:ext cx="6006930" cy="3448850"/>
          </a:xfrm>
          <a:prstGeom prst="rect">
            <a:avLst/>
          </a:prstGeom>
        </p:spPr>
      </p:pic>
      <p:sp>
        <p:nvSpPr>
          <p:cNvPr id="9" name="Slide Number Placeholder 8">
            <a:extLst>
              <a:ext uri="{FF2B5EF4-FFF2-40B4-BE49-F238E27FC236}">
                <a16:creationId xmlns:a16="http://schemas.microsoft.com/office/drawing/2014/main" id="{F1A73936-18B7-E342-B597-5666E1EAB72F}"/>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8</a:t>
            </a:fld>
            <a:endParaRPr lang="en-US" sz="2400">
              <a:solidFill>
                <a:schemeClr val="bg1"/>
              </a:solidFill>
              <a:latin typeface="Times New Roman"/>
              <a:cs typeface="Times New Roman"/>
            </a:endParaRPr>
          </a:p>
        </p:txBody>
      </p:sp>
    </p:spTree>
    <p:extLst>
      <p:ext uri="{BB962C8B-B14F-4D97-AF65-F5344CB8AC3E}">
        <p14:creationId xmlns:p14="http://schemas.microsoft.com/office/powerpoint/2010/main" val="112971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1F1AD8-7713-D93D-FD5D-6315507CEA6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721CE1-0540-45A6-015D-B33F04506C79}"/>
              </a:ext>
            </a:extLst>
          </p:cNvPr>
          <p:cNvSpPr>
            <a:spLocks noGrp="1"/>
          </p:cNvSpPr>
          <p:nvPr>
            <p:ph idx="1"/>
          </p:nvPr>
        </p:nvSpPr>
        <p:spPr/>
        <p:txBody>
          <a:bodyPr vert="horz" lIns="91440" tIns="45720" rIns="91440" bIns="45720" rtlCol="0" anchor="t">
            <a:normAutofit/>
          </a:bodyPr>
          <a:lstStyle/>
          <a:p>
            <a:endParaRPr lang="en-US" sz="2000" i="1">
              <a:solidFill>
                <a:schemeClr val="bg1"/>
              </a:solidFill>
              <a:latin typeface="Times New Roman"/>
              <a:ea typeface="Calibri"/>
              <a:cs typeface="Times New Roman"/>
            </a:endParaRPr>
          </a:p>
          <a:p>
            <a:r>
              <a:rPr lang="en-US" sz="2000">
                <a:solidFill>
                  <a:srgbClr val="000000"/>
                </a:solidFill>
                <a:latin typeface="Times New Roman"/>
                <a:ea typeface="+mn-lt"/>
                <a:cs typeface="Times New Roman"/>
              </a:rPr>
              <a:t>[</a:t>
            </a:r>
          </a:p>
          <a:p>
            <a:pPr lvl="1">
              <a:buFont typeface="Courier New" panose="020B0604020202020204" pitchFamily="34" charset="0"/>
              <a:buChar char="o"/>
            </a:pPr>
            <a:endParaRPr lang="en-US" sz="2000">
              <a:solidFill>
                <a:schemeClr val="bg1"/>
              </a:solidFill>
              <a:latin typeface="Times New Roman"/>
              <a:ea typeface="+mn-lt"/>
              <a:cs typeface="Times New Roman"/>
            </a:endParaRPr>
          </a:p>
        </p:txBody>
      </p:sp>
      <p:sp>
        <p:nvSpPr>
          <p:cNvPr id="3" name="TextBox 2">
            <a:extLst>
              <a:ext uri="{FF2B5EF4-FFF2-40B4-BE49-F238E27FC236}">
                <a16:creationId xmlns:a16="http://schemas.microsoft.com/office/drawing/2014/main" id="{68C64C6E-3500-31C8-DFFE-8D86D9182835}"/>
              </a:ext>
            </a:extLst>
          </p:cNvPr>
          <p:cNvSpPr txBox="1"/>
          <p:nvPr/>
        </p:nvSpPr>
        <p:spPr>
          <a:xfrm>
            <a:off x="319847" y="1590621"/>
            <a:ext cx="5221278" cy="4761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Times New Roman"/>
                <a:cs typeface="Times New Roman"/>
              </a:rPr>
              <a:t>What does Retrieval do?</a:t>
            </a:r>
          </a:p>
          <a:p>
            <a:pPr marL="285750" indent="-285750">
              <a:buFont typeface="Arial"/>
              <a:buChar char="•"/>
            </a:pPr>
            <a:r>
              <a:rPr lang="en-US">
                <a:solidFill>
                  <a:schemeClr val="bg1"/>
                </a:solidFill>
                <a:latin typeface="Times New Roman"/>
                <a:cs typeface="Times New Roman"/>
              </a:rPr>
              <a:t>Infers atmospheric properties of an exoplanet from an observed spectrum</a:t>
            </a:r>
          </a:p>
          <a:p>
            <a:endParaRPr lang="en-US" b="1" dirty="0">
              <a:solidFill>
                <a:schemeClr val="bg1"/>
              </a:solidFill>
              <a:latin typeface="Times New Roman"/>
              <a:cs typeface="Times New Roman"/>
            </a:endParaRPr>
          </a:p>
          <a:p>
            <a:endParaRPr lang="en-US" b="1" dirty="0">
              <a:solidFill>
                <a:schemeClr val="bg1"/>
              </a:solidFill>
              <a:latin typeface="Times New Roman"/>
              <a:cs typeface="Times New Roman"/>
            </a:endParaRPr>
          </a:p>
          <a:p>
            <a:r>
              <a:rPr lang="en-US" b="1">
                <a:solidFill>
                  <a:schemeClr val="bg1"/>
                </a:solidFill>
                <a:latin typeface="Times New Roman"/>
                <a:cs typeface="Times New Roman"/>
              </a:rPr>
              <a:t>Method:</a:t>
            </a:r>
            <a:endParaRPr lang="en-US" dirty="0">
              <a:solidFill>
                <a:schemeClr val="bg1"/>
              </a:solidFill>
              <a:latin typeface="Times New Roman"/>
              <a:cs typeface="Times New Roman"/>
            </a:endParaRPr>
          </a:p>
          <a:p>
            <a:pPr marL="285750" indent="-285750">
              <a:buFont typeface="Arial,Sans-Serif"/>
              <a:buChar char="•"/>
            </a:pPr>
            <a:r>
              <a:rPr lang="en-US">
                <a:solidFill>
                  <a:schemeClr val="bg1"/>
                </a:solidFill>
                <a:latin typeface="Times New Roman"/>
                <a:cs typeface="Times New Roman"/>
              </a:rPr>
              <a:t>Define model parameters (priors) </a:t>
            </a:r>
          </a:p>
          <a:p>
            <a:pPr marL="285750" indent="-285750">
              <a:buFont typeface="Arial,Sans-Serif"/>
              <a:buChar char="•"/>
            </a:pPr>
            <a:r>
              <a:rPr lang="en-US">
                <a:solidFill>
                  <a:schemeClr val="bg1"/>
                </a:solidFill>
                <a:latin typeface="Times New Roman"/>
                <a:cs typeface="Times New Roman"/>
              </a:rPr>
              <a:t>Generate model spectra </a:t>
            </a:r>
          </a:p>
          <a:p>
            <a:pPr marL="285750" indent="-285750">
              <a:buFont typeface="Arial,Sans-Serif"/>
              <a:buChar char="•"/>
            </a:pPr>
            <a:r>
              <a:rPr lang="en-US" dirty="0">
                <a:solidFill>
                  <a:schemeClr val="bg1"/>
                </a:solidFill>
                <a:latin typeface="Times New Roman"/>
                <a:cs typeface="Times New Roman"/>
              </a:rPr>
              <a:t>Compare to observed spectrum (likelihood) </a:t>
            </a:r>
          </a:p>
          <a:p>
            <a:pPr marL="285750" indent="-285750">
              <a:buFont typeface="Arial,Sans-Serif"/>
              <a:buChar char="•"/>
            </a:pPr>
            <a:endParaRPr lang="en-US" dirty="0">
              <a:solidFill>
                <a:schemeClr val="bg1"/>
              </a:solidFill>
              <a:latin typeface="Times New Roman"/>
              <a:cs typeface="Times New Roman"/>
            </a:endParaRPr>
          </a:p>
          <a:p>
            <a:endParaRPr lang="en-US" dirty="0">
              <a:solidFill>
                <a:schemeClr val="bg1"/>
              </a:solidFill>
              <a:latin typeface="Times New Roman"/>
              <a:cs typeface="Times New Roman"/>
            </a:endParaRPr>
          </a:p>
          <a:p>
            <a:r>
              <a:rPr lang="en-US" b="1">
                <a:solidFill>
                  <a:schemeClr val="bg1"/>
                </a:solidFill>
                <a:latin typeface="Times New Roman"/>
                <a:cs typeface="Times New Roman"/>
              </a:rPr>
              <a:t>Output:</a:t>
            </a:r>
            <a:endParaRPr lang="en-US">
              <a:solidFill>
                <a:schemeClr val="bg1"/>
              </a:solidFill>
              <a:latin typeface="Times New Roman"/>
              <a:cs typeface="Times New Roman"/>
            </a:endParaRPr>
          </a:p>
          <a:p>
            <a:pPr marL="285750" indent="-285750">
              <a:buFont typeface="Arial,Sans-Serif"/>
              <a:buChar char="•"/>
            </a:pPr>
            <a:r>
              <a:rPr lang="en-US">
                <a:solidFill>
                  <a:schemeClr val="bg1"/>
                </a:solidFill>
                <a:latin typeface="Times New Roman"/>
                <a:cs typeface="Times New Roman"/>
              </a:rPr>
              <a:t>Posterior distributions </a:t>
            </a:r>
          </a:p>
          <a:p>
            <a:pPr marL="285750" indent="-285750">
              <a:buFont typeface="Arial,Sans-Serif"/>
              <a:buChar char="•"/>
            </a:pPr>
            <a:r>
              <a:rPr lang="en-US">
                <a:solidFill>
                  <a:schemeClr val="bg1"/>
                </a:solidFill>
                <a:latin typeface="Times New Roman"/>
                <a:cs typeface="Times New Roman"/>
              </a:rPr>
              <a:t>Molecular abundances and temperature structure </a:t>
            </a:r>
            <a:endParaRPr lang="en-US" dirty="0">
              <a:solidFill>
                <a:schemeClr val="bg1"/>
              </a:solidFill>
              <a:latin typeface="Times New Roman"/>
              <a:cs typeface="Times New Roman"/>
            </a:endParaRPr>
          </a:p>
          <a:p>
            <a:pPr marL="285750" indent="-285750">
              <a:buFont typeface="Arial,Sans-Serif"/>
              <a:buChar char="•"/>
            </a:pPr>
            <a:r>
              <a:rPr lang="en-US">
                <a:solidFill>
                  <a:schemeClr val="bg1"/>
                </a:solidFill>
                <a:latin typeface="Times New Roman"/>
                <a:cs typeface="Times New Roman"/>
              </a:rPr>
              <a:t>Uncertainties and degeneracies</a:t>
            </a:r>
            <a:endParaRPr lang="en-US">
              <a:solidFill>
                <a:schemeClr val="bg1"/>
              </a:solidFill>
            </a:endParaRPr>
          </a:p>
          <a:p>
            <a:pPr marL="285750" indent="-285750">
              <a:buFont typeface="Arial"/>
              <a:buChar char="•"/>
            </a:pPr>
            <a:endParaRPr lang="en-US">
              <a:solidFill>
                <a:schemeClr val="bg1"/>
              </a:solidFill>
              <a:latin typeface="Times New Roman"/>
              <a:cs typeface="Times New Roman"/>
            </a:endParaRPr>
          </a:p>
          <a:p>
            <a:endParaRPr lang="en-US">
              <a:solidFill>
                <a:schemeClr val="bg1"/>
              </a:solidFill>
              <a:latin typeface="Times New Roman"/>
              <a:cs typeface="Times New Roman"/>
            </a:endParaRPr>
          </a:p>
        </p:txBody>
      </p:sp>
      <p:pic>
        <p:nvPicPr>
          <p:cNvPr id="7" name="Picture 6" descr="A diagram of a model&#10;&#10;AI-generated content may be incorrect.">
            <a:extLst>
              <a:ext uri="{FF2B5EF4-FFF2-40B4-BE49-F238E27FC236}">
                <a16:creationId xmlns:a16="http://schemas.microsoft.com/office/drawing/2014/main" id="{8F8243C4-2412-A5E1-013E-F7196C7A08D2}"/>
              </a:ext>
            </a:extLst>
          </p:cNvPr>
          <p:cNvPicPr>
            <a:picLocks noChangeAspect="1"/>
          </p:cNvPicPr>
          <p:nvPr/>
        </p:nvPicPr>
        <p:blipFill>
          <a:blip r:embed="rId3"/>
          <a:srcRect t="13645" r="-130" b="28850"/>
          <a:stretch>
            <a:fillRect/>
          </a:stretch>
        </p:blipFill>
        <p:spPr>
          <a:xfrm>
            <a:off x="5850356" y="1617578"/>
            <a:ext cx="6045875" cy="4632160"/>
          </a:xfrm>
          <a:prstGeom prst="rect">
            <a:avLst/>
          </a:prstGeom>
        </p:spPr>
      </p:pic>
      <p:sp>
        <p:nvSpPr>
          <p:cNvPr id="4" name="Slide Number Placeholder 3">
            <a:extLst>
              <a:ext uri="{FF2B5EF4-FFF2-40B4-BE49-F238E27FC236}">
                <a16:creationId xmlns:a16="http://schemas.microsoft.com/office/drawing/2014/main" id="{DD537A6E-39BB-2DAB-DB38-E39936D53E46}"/>
              </a:ext>
            </a:extLst>
          </p:cNvPr>
          <p:cNvSpPr>
            <a:spLocks noGrp="1"/>
          </p:cNvSpPr>
          <p:nvPr>
            <p:ph type="sldNum" sz="quarter" idx="12"/>
          </p:nvPr>
        </p:nvSpPr>
        <p:spPr/>
        <p:txBody>
          <a:bodyPr/>
          <a:lstStyle/>
          <a:p>
            <a:fld id="{330EA680-D336-4FF7-8B7A-9848BB0A1C32}" type="slidenum">
              <a:rPr lang="en-US" sz="2400" dirty="0" smtClean="0">
                <a:solidFill>
                  <a:schemeClr val="bg1"/>
                </a:solidFill>
                <a:latin typeface="Times New Roman"/>
                <a:cs typeface="Times New Roman"/>
              </a:rPr>
              <a:t>9</a:t>
            </a:fld>
            <a:endParaRPr lang="en-US" sz="2400">
              <a:solidFill>
                <a:schemeClr val="bg1"/>
              </a:solidFill>
              <a:latin typeface="Times New Roman"/>
              <a:cs typeface="Times New Roman"/>
            </a:endParaRPr>
          </a:p>
        </p:txBody>
      </p:sp>
      <p:sp>
        <p:nvSpPr>
          <p:cNvPr id="8" name="Title 1">
            <a:extLst>
              <a:ext uri="{FF2B5EF4-FFF2-40B4-BE49-F238E27FC236}">
                <a16:creationId xmlns:a16="http://schemas.microsoft.com/office/drawing/2014/main" id="{B403B77A-439D-803F-6355-44490D16D230}"/>
              </a:ext>
            </a:extLst>
          </p:cNvPr>
          <p:cNvSpPr txBox="1">
            <a:spLocks/>
          </p:cNvSpPr>
          <p:nvPr/>
        </p:nvSpPr>
        <p:spPr>
          <a:xfrm>
            <a:off x="321431" y="59685"/>
            <a:ext cx="11102714" cy="1344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Times New Roman"/>
                <a:cs typeface="Times New Roman"/>
              </a:rPr>
              <a:t>Atmospheric Retrieval (Inverse Modeling)</a:t>
            </a:r>
            <a:r>
              <a:rPr lang="en-US" dirty="0">
                <a:solidFill>
                  <a:schemeClr val="bg1"/>
                </a:solidFill>
                <a:latin typeface="Times New Roman"/>
                <a:cs typeface="Times New Roman"/>
              </a:rPr>
              <a:t> </a:t>
            </a:r>
            <a:endParaRPr lang="en-US">
              <a:solidFill>
                <a:schemeClr val="bg1"/>
              </a:solidFill>
              <a:latin typeface="Times New Roman"/>
              <a:cs typeface="Times New Roman"/>
            </a:endParaRPr>
          </a:p>
        </p:txBody>
      </p:sp>
    </p:spTree>
    <p:extLst>
      <p:ext uri="{BB962C8B-B14F-4D97-AF65-F5344CB8AC3E}">
        <p14:creationId xmlns:p14="http://schemas.microsoft.com/office/powerpoint/2010/main" val="177360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6B420987-5230-4CF3-A7AC-D9281F263744}"/>
</file>

<file path=customXml/itemProps2.xml><?xml version="1.0" encoding="utf-8"?>
<ds:datastoreItem xmlns:ds="http://schemas.openxmlformats.org/officeDocument/2006/customXml" ds:itemID="{227A118E-95A8-4C18-8E70-6C91C47C52BF}"/>
</file>

<file path=customXml/itemProps3.xml><?xml version="1.0" encoding="utf-8"?>
<ds:datastoreItem xmlns:ds="http://schemas.openxmlformats.org/officeDocument/2006/customXml" ds:itemID="{6C082776-20D4-49DC-A47B-A342106DBE5A}"/>
</file>

<file path=docProps/app.xml><?xml version="1.0" encoding="utf-8"?>
<Properties xmlns="http://schemas.openxmlformats.org/officeDocument/2006/extended-properties" xmlns:vt="http://schemas.openxmlformats.org/officeDocument/2006/docPropsVTypes">
  <Template>office theme</Template>
  <TotalTime>0</TotalTime>
  <Words>1538</Words>
  <Application>Microsoft Office PowerPoint</Application>
  <PresentationFormat>Widescreen</PresentationFormat>
  <Paragraphs>141</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Aptos Display</vt:lpstr>
      <vt:lpstr>Arial</vt:lpstr>
      <vt:lpstr>Arial,Sans-Serif</vt:lpstr>
      <vt:lpstr>Calibri</vt:lpstr>
      <vt:lpstr>Courier New</vt:lpstr>
      <vt:lpstr>Segoe UI</vt:lpstr>
      <vt:lpstr>Times New Roman</vt:lpstr>
      <vt:lpstr>office theme</vt:lpstr>
      <vt:lpstr>Reanalyzing Habitability Claims for K2-18 b Through Forward Models and Retrieval Analysis</vt:lpstr>
      <vt:lpstr>What is an Exoplanet? </vt:lpstr>
      <vt:lpstr>Why K2-18b?</vt:lpstr>
      <vt:lpstr>Observing the Atmosphere During Transit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A. Coe</dc:creator>
  <cp:lastModifiedBy>Coe, Michelle A - (macoe)</cp:lastModifiedBy>
  <cp:revision>94</cp:revision>
  <dcterms:created xsi:type="dcterms:W3CDTF">2026-03-25T03:08:47Z</dcterms:created>
  <dcterms:modified xsi:type="dcterms:W3CDTF">2026-04-08T19:45:27Z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